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70" r:id="rId4"/>
    <p:sldId id="279" r:id="rId5"/>
    <p:sldId id="260" r:id="rId6"/>
    <p:sldId id="285" r:id="rId7"/>
    <p:sldId id="286" r:id="rId8"/>
    <p:sldId id="287" r:id="rId9"/>
    <p:sldId id="288" r:id="rId10"/>
    <p:sldId id="289" r:id="rId11"/>
    <p:sldId id="290" r:id="rId12"/>
    <p:sldId id="261" r:id="rId13"/>
    <p:sldId id="291" r:id="rId14"/>
    <p:sldId id="292" r:id="rId15"/>
    <p:sldId id="294" r:id="rId16"/>
    <p:sldId id="295" r:id="rId17"/>
    <p:sldId id="275" r:id="rId18"/>
    <p:sldId id="281" r:id="rId19"/>
    <p:sldId id="282" r:id="rId20"/>
  </p:sldIdLst>
  <p:sldSz cx="12192000" cy="6858000"/>
  <p:notesSz cx="6858000" cy="9144000"/>
  <p:embeddedFontLst>
    <p:embeddedFont>
      <p:font typeface="Press Start" panose="020B0600000101010101" charset="0"/>
      <p:regular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HY견고딕" panose="02030600000101010101" pitchFamily="18" charset="-127"/>
      <p:regular r:id="rId24"/>
    </p:embeddedFont>
    <p:embeddedFont>
      <p:font typeface="모리스9" panose="02020601000101010101" pitchFamily="18" charset="-127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FF00"/>
    <a:srgbClr val="FF1D1D"/>
    <a:srgbClr val="00FFFF"/>
    <a:srgbClr val="FF3300"/>
    <a:srgbClr val="FF8989"/>
    <a:srgbClr val="FF5D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3" d="100"/>
          <a:sy n="93" d="100"/>
        </p:scale>
        <p:origin x="9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C61C2A-4861-4884-961C-1CB515CDA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4040764-F09E-401F-B6B1-83DCF155FC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EB289-7E06-4160-9C6B-EBC951C2E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2C3D1-F150-4D2D-B401-CF36EEABD77A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737FA4-D123-4DE8-BDD8-E7F45050C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E7FFEE-0B44-4E6A-A92C-A8834CC2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BC7D-2AA9-42A4-A50F-561FC4B64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846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F88EA5-E1F8-4F16-8F5A-9856B8E7A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830DF46-086A-4E6D-A0DE-A3FAF8F791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D3235B-B453-4645-BD96-1B34F23CF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2C3D1-F150-4D2D-B401-CF36EEABD77A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F34ED7-B02A-402D-A575-67CE7E73B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91DD77-4647-4E2E-8125-7050D0C89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BC7D-2AA9-42A4-A50F-561FC4B64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695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907A246-8B51-434C-A8DB-EF7B54CD59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B95618-94D2-43D4-BB7E-3DB9A1E2D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4DC664-AA6C-4B01-8DBB-8936727B5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2C3D1-F150-4D2D-B401-CF36EEABD77A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65C22A-F5F2-4F1E-B52F-4B4F9DECF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79CD95-5CD4-4577-950C-F558CA0E1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BC7D-2AA9-42A4-A50F-561FC4B64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954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08DF15-DA05-4AD2-91AB-E5972088D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153C48-5CCF-4900-9C60-213F133E3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BCC7FA-DDAD-4B91-A2FD-11D55CE3A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2C3D1-F150-4D2D-B401-CF36EEABD77A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D97264-BE1F-40D2-9DB1-1A965A3E7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9C9D71-C5A7-466D-9B04-F3CAEEF6B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BC7D-2AA9-42A4-A50F-561FC4B64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119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A0CD82-64AD-485F-9882-7D8E6DF66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A8D49A-B3E1-48B8-BB27-49A4EA940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10BA3E-9D1D-49EE-84EE-4BBA13CAA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2C3D1-F150-4D2D-B401-CF36EEABD77A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138B62-39D8-4449-884C-C6F4A0F81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5D06B8-864C-4212-9547-68F07BF38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BC7D-2AA9-42A4-A50F-561FC4B64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485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1260D5-2BEE-4D3E-8242-628906616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A068FB-22F8-406F-8646-BD90E9EB91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C85D86-AE11-49D8-A78E-BD2776048A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A80B72-9774-45CB-A45B-C1E44613D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2C3D1-F150-4D2D-B401-CF36EEABD77A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B2249B-3BAE-4F3D-9DCE-0CB0B1160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9A3D8D-A90D-4BCD-BCBB-BE60AB6F0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BC7D-2AA9-42A4-A50F-561FC4B64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1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0DEE79-CF33-42B3-B944-74288A070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025E79-06F0-40F0-AF4E-CF7BA0C9D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FEA7F6-79ED-4B2C-AD80-C457CB5EF3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5317DD4-2729-498F-9145-D2395922BC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0B072EA-F011-43D7-B23E-B3EAB74F59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A3742C4-A734-4315-BDD6-B26BF3B8B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2C3D1-F150-4D2D-B401-CF36EEABD77A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C971553-C0E0-45D0-B091-9B3D42990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A4CF909-1EA0-448F-A92E-121A6F830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BC7D-2AA9-42A4-A50F-561FC4B64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909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95C1C0-CEB1-4558-A626-3EBB6318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8C1E875-0BD3-4572-9831-B812BCB87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2C3D1-F150-4D2D-B401-CF36EEABD77A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DBADB8-5F2D-4CCA-B6FC-E8E3B38E9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25279E-1ED8-40B4-B8A7-C5B029198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BC7D-2AA9-42A4-A50F-561FC4B64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964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1222B0-FAEF-4C1A-BB12-47E9A2B8B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2C3D1-F150-4D2D-B401-CF36EEABD77A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A77BBB7-378E-4250-8891-456220D5A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8DC502-BFA2-49A2-8BAC-06A8C13B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BC7D-2AA9-42A4-A50F-561FC4B64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408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71AC80-25A9-4EFD-BAC0-FCD0355D8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6C053D-81B8-4FE3-AA3F-BC71E9652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33E931-66BA-4CB6-9DBD-B18B80D92E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D80C94-A8DE-4CD2-992C-0A78D8355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2C3D1-F150-4D2D-B401-CF36EEABD77A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DF4330-80B8-4961-B14F-64AA3BF05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901B63-290E-487A-B53E-C6A7DDB96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BC7D-2AA9-42A4-A50F-561FC4B64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804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5201BE-D4AE-4805-A67A-8671E39E4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3FC8381-ADE1-49BE-BDA0-61808DC22C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AFEFFFD-51EB-4487-9984-372AEA17A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A32C27-F120-48DE-9B5C-14145EE8A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2C3D1-F150-4D2D-B401-CF36EEABD77A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A4896A-0C4B-4922-B29C-591517141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374B87-8567-4697-8374-6ABD0390F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7BC7D-2AA9-42A4-A50F-561FC4B64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425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568E475-4F02-496B-BA82-0FE768BDF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FBF066-B0B4-4988-B93B-CE5EE63F5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AF25FE-A21A-499E-A43B-19EB04388E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92C3D1-F150-4D2D-B401-CF36EEABD77A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4E4BE6-97FD-49AD-853B-79237D4B71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C7FCDA-BDE1-4E17-9608-19CA965E6E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7BC7D-2AA9-42A4-A50F-561FC4B64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910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2.xml"/><Relationship Id="rId7" Type="http://schemas.microsoft.com/office/2007/relationships/hdphoto" Target="../media/hdphoto4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microsoft.com/office/2007/relationships/hdphoto" Target="../media/hdphoto8.wdp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microsoft.com/office/2007/relationships/media" Target="../media/media3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microsoft.com/office/2007/relationships/hdphoto" Target="../media/hdphoto3.wdp"/><Relationship Id="rId5" Type="http://schemas.microsoft.com/office/2007/relationships/media" Target="../media/media4.mp4"/><Relationship Id="rId10" Type="http://schemas.openxmlformats.org/officeDocument/2006/relationships/image" Target="../media/image4.png"/><Relationship Id="rId4" Type="http://schemas.openxmlformats.org/officeDocument/2006/relationships/video" Target="../media/media3.mp4"/><Relationship Id="rId9" Type="http://schemas.microsoft.com/office/2007/relationships/hdphoto" Target="../media/hdphoto9.wdp"/><Relationship Id="rId1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hdphoto" Target="../media/hdphoto11.wdp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microsoft.com/office/2007/relationships/hdphoto" Target="../media/hdphoto1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microsoft.com/office/2007/relationships/hdphoto" Target="../media/hdphoto12.wdp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5.wdp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4.wdp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7.wdp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3B7A7133-0745-4C2E-881E-81CC297BF504}"/>
              </a:ext>
            </a:extLst>
          </p:cNvPr>
          <p:cNvGrpSpPr/>
          <p:nvPr/>
        </p:nvGrpSpPr>
        <p:grpSpPr>
          <a:xfrm>
            <a:off x="2289576" y="4134985"/>
            <a:ext cx="7348863" cy="959474"/>
            <a:chOff x="4403055" y="4978933"/>
            <a:chExt cx="3809767" cy="95947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FBA475D-03F0-478E-B5D9-E5245C6BA80E}"/>
                </a:ext>
              </a:extLst>
            </p:cNvPr>
            <p:cNvSpPr txBox="1"/>
            <p:nvPr/>
          </p:nvSpPr>
          <p:spPr>
            <a:xfrm>
              <a:off x="4403055" y="5201403"/>
              <a:ext cx="38097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모리스9" panose="02020601000101010101" pitchFamily="18" charset="-127"/>
                  <a:ea typeface="모리스9" panose="02020601000101010101" pitchFamily="18" charset="-127"/>
                </a:rPr>
                <a:t>      Insert Coin</a:t>
              </a:r>
              <a:endParaRPr lang="en-US" altLang="ko-KR" sz="2000" dirty="0" smtClean="0">
                <a:solidFill>
                  <a:schemeClr val="bg1"/>
                </a:solidFill>
                <a:latin typeface="모리스9" panose="02020601000101010101" pitchFamily="18" charset="-127"/>
                <a:ea typeface="모리스9" panose="02020601000101010101" pitchFamily="18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8029F5C-3E98-41ED-ADBD-685DCFEC0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8669" y="4978933"/>
              <a:ext cx="1187286" cy="959474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5621E3E-A5E8-4781-9BCF-0F95A024CF7C}"/>
              </a:ext>
            </a:extLst>
          </p:cNvPr>
          <p:cNvSpPr txBox="1"/>
          <p:nvPr/>
        </p:nvSpPr>
        <p:spPr>
          <a:xfrm>
            <a:off x="3206049" y="943249"/>
            <a:ext cx="5779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/>
                </a:solidFill>
                <a:latin typeface="Press Start" panose="02000009000000000000" pitchFamily="49" charset="0"/>
              </a:rPr>
              <a:t>Sub PJT </a:t>
            </a:r>
            <a:r>
              <a:rPr lang="en-US" altLang="ko-KR" sz="4800" dirty="0">
                <a:solidFill>
                  <a:srgbClr val="FFFF00"/>
                </a:solidFill>
                <a:latin typeface="Press Start" panose="02000009000000000000" pitchFamily="49" charset="0"/>
              </a:rPr>
              <a:t>2</a:t>
            </a:r>
            <a:endParaRPr lang="ko-KR" altLang="en-US" sz="4800" dirty="0">
              <a:solidFill>
                <a:srgbClr val="FFFF00"/>
              </a:solidFill>
              <a:latin typeface="Press Start" panose="02000009000000000000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6B09D-C696-4036-B5A8-DEFC3649B7F6}"/>
              </a:ext>
            </a:extLst>
          </p:cNvPr>
          <p:cNvSpPr txBox="1"/>
          <p:nvPr/>
        </p:nvSpPr>
        <p:spPr>
          <a:xfrm>
            <a:off x="1779186" y="2022688"/>
            <a:ext cx="86336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 err="1" smtClean="0">
                <a:solidFill>
                  <a:srgbClr val="00FFFF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내승인승</a:t>
            </a:r>
            <a:endParaRPr lang="ko-KR" altLang="en-US" sz="9600" dirty="0">
              <a:solidFill>
                <a:srgbClr val="00FFFF"/>
              </a:solidFill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04547" y="5074053"/>
            <a:ext cx="4118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김승환 박명수 이진용 임지민 </a:t>
            </a:r>
            <a:r>
              <a:rPr lang="ko-KR" altLang="en-US" dirty="0" err="1">
                <a:solidFill>
                  <a:schemeClr val="bg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장한별</a:t>
            </a:r>
            <a:endParaRPr lang="ko-KR" altLang="en-US" dirty="0">
              <a:solidFill>
                <a:schemeClr val="bg1"/>
              </a:solidFill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6B09D-C696-4036-B5A8-DEFC3649B7F6}"/>
              </a:ext>
            </a:extLst>
          </p:cNvPr>
          <p:cNvSpPr txBox="1"/>
          <p:nvPr/>
        </p:nvSpPr>
        <p:spPr>
          <a:xfrm>
            <a:off x="1746234" y="3576833"/>
            <a:ext cx="863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00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내</a:t>
            </a:r>
            <a:r>
              <a:rPr lang="ko-KR" altLang="en-US" dirty="0" smtClean="0">
                <a:solidFill>
                  <a:schemeClr val="bg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가 </a:t>
            </a:r>
            <a:r>
              <a:rPr lang="ko-KR" altLang="en-US" dirty="0" smtClean="0">
                <a:solidFill>
                  <a:srgbClr val="00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승</a:t>
            </a:r>
            <a:r>
              <a:rPr lang="ko-KR" altLang="en-US" dirty="0" smtClean="0">
                <a:solidFill>
                  <a:schemeClr val="bg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리한 것이지 </a:t>
            </a:r>
            <a:r>
              <a:rPr lang="ko-KR" altLang="en-US" dirty="0" smtClean="0">
                <a:solidFill>
                  <a:srgbClr val="00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인</a:t>
            </a:r>
            <a:r>
              <a:rPr lang="ko-KR" altLang="en-US" dirty="0" smtClean="0">
                <a:solidFill>
                  <a:schemeClr val="bg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간이 </a:t>
            </a:r>
            <a:r>
              <a:rPr lang="ko-KR" altLang="en-US" dirty="0" err="1" smtClean="0">
                <a:solidFill>
                  <a:srgbClr val="00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승</a:t>
            </a:r>
            <a:r>
              <a:rPr lang="ko-KR" altLang="en-US" dirty="0" err="1" smtClean="0">
                <a:solidFill>
                  <a:schemeClr val="bg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리한게</a:t>
            </a:r>
            <a:r>
              <a:rPr lang="ko-KR" altLang="en-US" dirty="0" smtClean="0">
                <a:solidFill>
                  <a:schemeClr val="bg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 아니야</a:t>
            </a:r>
            <a:endParaRPr lang="ko-KR" altLang="en-US" dirty="0">
              <a:solidFill>
                <a:schemeClr val="bg1"/>
              </a:solidFill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2090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80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389AEFD-5959-4BBA-9028-D211BCB68DED}"/>
              </a:ext>
            </a:extLst>
          </p:cNvPr>
          <p:cNvSpPr/>
          <p:nvPr/>
        </p:nvSpPr>
        <p:spPr>
          <a:xfrm>
            <a:off x="0" y="661737"/>
            <a:ext cx="12192000" cy="553452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모리스9" panose="020B0600000101010101" charset="-127"/>
              <a:ea typeface="모리스9" panose="020B0600000101010101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4C6F1B-BF52-4269-AB93-D26A0C75D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6618" y1="51923" x2="56618" y2="51923"/>
                        <a14:foregroundMark x1="79412" y1="49359" x2="79412" y2="49359"/>
                        <a14:foregroundMark x1="62500" y1="57051" x2="55882" y2="53205"/>
                        <a14:foregroundMark x1="73529" y1="38462" x2="69853" y2="69231"/>
                        <a14:foregroundMark x1="65441" y1="39744" x2="50735" y2="67308"/>
                        <a14:foregroundMark x1="80882" y1="58333" x2="60294" y2="67949"/>
                        <a14:foregroundMark x1="56618" y1="71154" x2="55147" y2="84615"/>
                        <a14:foregroundMark x1="67647" y1="78846" x2="83824" y2="85256"/>
                        <a14:backgroundMark x1="22794" y1="33974" x2="22794" y2="33974"/>
                        <a14:backgroundMark x1="23529" y1="32692" x2="23529" y2="32692"/>
                        <a14:backgroundMark x1="23529" y1="30769" x2="23529" y2="30769"/>
                        <a14:backgroundMark x1="23529" y1="29487" x2="23529" y2="29487"/>
                        <a14:backgroundMark x1="25735" y1="28205" x2="25735" y2="28205"/>
                        <a14:backgroundMark x1="42647" y1="26923" x2="42647" y2="26923"/>
                        <a14:backgroundMark x1="46324" y1="22436" x2="46324" y2="22436"/>
                        <a14:backgroundMark x1="50000" y1="19872" x2="55882" y2="18590"/>
                        <a14:backgroundMark x1="58088" y1="18590" x2="56618" y2="18590"/>
                        <a14:backgroundMark x1="56618" y1="18590" x2="56618" y2="18590"/>
                        <a14:backgroundMark x1="54412" y1="18590" x2="54412" y2="18590"/>
                        <a14:backgroundMark x1="69853" y1="26923" x2="69853" y2="26923"/>
                        <a14:backgroundMark x1="77941" y1="33974" x2="77941" y2="33974"/>
                        <a14:backgroundMark x1="82353" y1="36538" x2="82353" y2="36538"/>
                        <a14:backgroundMark x1="18382" y1="46795" x2="18382" y2="46795"/>
                        <a14:backgroundMark x1="18382" y1="43590" x2="18382" y2="43590"/>
                        <a14:backgroundMark x1="17647" y1="59615" x2="17647" y2="59615"/>
                        <a14:backgroundMark x1="18382" y1="55769" x2="18382" y2="55769"/>
                        <a14:backgroundMark x1="25735" y1="67949" x2="25735" y2="67949"/>
                        <a14:backgroundMark x1="91176" y1="80769" x2="91176" y2="80769"/>
                        <a14:backgroundMark x1="88235" y1="80769" x2="88235" y2="80769"/>
                        <a14:backgroundMark x1="82353" y1="75641" x2="82353" y2="75641"/>
                        <a14:backgroundMark x1="84559" y1="73718" x2="84559" y2="73718"/>
                        <a14:backgroundMark x1="85294" y1="71154" x2="85294" y2="71154"/>
                        <a14:backgroundMark x1="85294" y1="68590" x2="85294" y2="68590"/>
                        <a14:backgroundMark x1="86765" y1="67308" x2="86765" y2="67308"/>
                        <a14:backgroundMark x1="88235" y1="66667" x2="88235" y2="66667"/>
                        <a14:backgroundMark x1="88971" y1="65385" x2="88971" y2="65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02" y="0"/>
            <a:ext cx="552934" cy="6342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10331F-3BF6-43F7-A9F5-7F17F210E5A9}"/>
              </a:ext>
            </a:extLst>
          </p:cNvPr>
          <p:cNvSpPr txBox="1"/>
          <p:nvPr/>
        </p:nvSpPr>
        <p:spPr>
          <a:xfrm>
            <a:off x="883036" y="86811"/>
            <a:ext cx="2144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모리스9" panose="020B0600000101010101" charset="-127"/>
                <a:ea typeface="모리스9" panose="020B0600000101010101" charset="-127"/>
                <a:cs typeface="+mn-cs"/>
              </a:rPr>
              <a:t>개발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모리스9" panose="020B0600000101010101" charset="-127"/>
                <a:ea typeface="모리스9" panose="020B0600000101010101" charset="-127"/>
                <a:cs typeface="+mn-cs"/>
              </a:rPr>
              <a:t>-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모리스9" panose="020B0600000101010101" charset="-127"/>
                <a:ea typeface="모리스9" panose="020B0600000101010101" charset="-127"/>
                <a:cs typeface="+mn-cs"/>
              </a:rPr>
              <a:t>2048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모리스9" panose="020B0600000101010101" charset="-127"/>
              <a:ea typeface="모리스9" panose="020B0600000101010101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D857F7-49E9-484B-B5FD-F588198BF10F}"/>
              </a:ext>
            </a:extLst>
          </p:cNvPr>
          <p:cNvSpPr txBox="1"/>
          <p:nvPr/>
        </p:nvSpPr>
        <p:spPr>
          <a:xfrm>
            <a:off x="6617285" y="3900232"/>
            <a:ext cx="4145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2800" dirty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Maximum loss</a:t>
            </a:r>
            <a:r>
              <a:rPr lang="ko-KR" altLang="en-US" sz="2800" dirty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를 최소화</a:t>
            </a:r>
            <a:endParaRPr lang="en-US" altLang="ko-KR" sz="2800" dirty="0" smtClean="0">
              <a:solidFill>
                <a:schemeClr val="bg1"/>
              </a:solidFill>
              <a:latin typeface="모리스9" panose="020B0600000101010101" charset="-127"/>
              <a:ea typeface="모리스9" panose="020B0600000101010101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036" y="1253331"/>
            <a:ext cx="454855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6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saturation sat="80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389AEFD-5959-4BBA-9028-D211BCB68DED}"/>
              </a:ext>
            </a:extLst>
          </p:cNvPr>
          <p:cNvSpPr/>
          <p:nvPr/>
        </p:nvSpPr>
        <p:spPr>
          <a:xfrm>
            <a:off x="0" y="661737"/>
            <a:ext cx="12192000" cy="553452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모리스9" panose="020B0600000101010101" charset="-127"/>
              <a:ea typeface="모리스9" panose="020B0600000101010101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4C6F1B-BF52-4269-AB93-D26A0C75D9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6618" y1="51923" x2="56618" y2="51923"/>
                        <a14:foregroundMark x1="79412" y1="49359" x2="79412" y2="49359"/>
                        <a14:foregroundMark x1="62500" y1="57051" x2="55882" y2="53205"/>
                        <a14:foregroundMark x1="73529" y1="38462" x2="69853" y2="69231"/>
                        <a14:foregroundMark x1="65441" y1="39744" x2="50735" y2="67308"/>
                        <a14:foregroundMark x1="80882" y1="58333" x2="60294" y2="67949"/>
                        <a14:foregroundMark x1="56618" y1="71154" x2="55147" y2="84615"/>
                        <a14:foregroundMark x1="67647" y1="78846" x2="83824" y2="85256"/>
                        <a14:backgroundMark x1="22794" y1="33974" x2="22794" y2="33974"/>
                        <a14:backgroundMark x1="23529" y1="32692" x2="23529" y2="32692"/>
                        <a14:backgroundMark x1="23529" y1="30769" x2="23529" y2="30769"/>
                        <a14:backgroundMark x1="23529" y1="29487" x2="23529" y2="29487"/>
                        <a14:backgroundMark x1="25735" y1="28205" x2="25735" y2="28205"/>
                        <a14:backgroundMark x1="42647" y1="26923" x2="42647" y2="26923"/>
                        <a14:backgroundMark x1="46324" y1="22436" x2="46324" y2="22436"/>
                        <a14:backgroundMark x1="50000" y1="19872" x2="55882" y2="18590"/>
                        <a14:backgroundMark x1="58088" y1="18590" x2="56618" y2="18590"/>
                        <a14:backgroundMark x1="56618" y1="18590" x2="56618" y2="18590"/>
                        <a14:backgroundMark x1="54412" y1="18590" x2="54412" y2="18590"/>
                        <a14:backgroundMark x1="69853" y1="26923" x2="69853" y2="26923"/>
                        <a14:backgroundMark x1="77941" y1="33974" x2="77941" y2="33974"/>
                        <a14:backgroundMark x1="82353" y1="36538" x2="82353" y2="36538"/>
                        <a14:backgroundMark x1="18382" y1="46795" x2="18382" y2="46795"/>
                        <a14:backgroundMark x1="18382" y1="43590" x2="18382" y2="43590"/>
                        <a14:backgroundMark x1="17647" y1="59615" x2="17647" y2="59615"/>
                        <a14:backgroundMark x1="18382" y1="55769" x2="18382" y2="55769"/>
                        <a14:backgroundMark x1="25735" y1="67949" x2="25735" y2="67949"/>
                        <a14:backgroundMark x1="91176" y1="80769" x2="91176" y2="80769"/>
                        <a14:backgroundMark x1="88235" y1="80769" x2="88235" y2="80769"/>
                        <a14:backgroundMark x1="82353" y1="75641" x2="82353" y2="75641"/>
                        <a14:backgroundMark x1="84559" y1="73718" x2="84559" y2="73718"/>
                        <a14:backgroundMark x1="85294" y1="71154" x2="85294" y2="71154"/>
                        <a14:backgroundMark x1="85294" y1="68590" x2="85294" y2="68590"/>
                        <a14:backgroundMark x1="86765" y1="67308" x2="86765" y2="67308"/>
                        <a14:backgroundMark x1="88235" y1="66667" x2="88235" y2="66667"/>
                        <a14:backgroundMark x1="88971" y1="65385" x2="88971" y2="65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02" y="0"/>
            <a:ext cx="552934" cy="6342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10331F-3BF6-43F7-A9F5-7F17F210E5A9}"/>
              </a:ext>
            </a:extLst>
          </p:cNvPr>
          <p:cNvSpPr txBox="1"/>
          <p:nvPr/>
        </p:nvSpPr>
        <p:spPr>
          <a:xfrm>
            <a:off x="883036" y="86811"/>
            <a:ext cx="2144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모리스9" panose="020B0600000101010101" charset="-127"/>
                <a:ea typeface="모리스9" panose="020B0600000101010101" charset="-127"/>
                <a:cs typeface="+mn-cs"/>
              </a:rPr>
              <a:t>개발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모리스9" panose="020B0600000101010101" charset="-127"/>
                <a:ea typeface="모리스9" panose="020B0600000101010101" charset="-127"/>
                <a:cs typeface="+mn-cs"/>
              </a:rPr>
              <a:t>-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모리스9" panose="020B0600000101010101" charset="-127"/>
                <a:ea typeface="모리스9" panose="020B0600000101010101" charset="-127"/>
                <a:cs typeface="+mn-cs"/>
              </a:rPr>
              <a:t>2048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모리스9" panose="020B0600000101010101" charset="-127"/>
              <a:ea typeface="모리스9" panose="020B0600000101010101" charset="-127"/>
              <a:cs typeface="+mn-cs"/>
            </a:endParaRPr>
          </a:p>
        </p:txBody>
      </p:sp>
      <p:pic>
        <p:nvPicPr>
          <p:cNvPr id="2" name="2048_2분시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126750" y="967438"/>
            <a:ext cx="3938499" cy="492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58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8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 t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C358AB7-13B7-4B0A-BF16-AB7CA2D5BB2A}"/>
              </a:ext>
            </a:extLst>
          </p:cNvPr>
          <p:cNvSpPr/>
          <p:nvPr/>
        </p:nvSpPr>
        <p:spPr>
          <a:xfrm>
            <a:off x="0" y="661737"/>
            <a:ext cx="12192000" cy="553452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모리스9" panose="020B0600000101010101" charset="-127"/>
              <a:ea typeface="모리스9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10331F-3BF6-43F7-A9F5-7F17F210E5A9}"/>
              </a:ext>
            </a:extLst>
          </p:cNvPr>
          <p:cNvSpPr txBox="1"/>
          <p:nvPr/>
        </p:nvSpPr>
        <p:spPr>
          <a:xfrm>
            <a:off x="883036" y="86811"/>
            <a:ext cx="2520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모리스9" panose="020B0600000101010101" charset="-127"/>
                <a:ea typeface="모리스9" panose="020B0600000101010101" charset="-127"/>
                <a:cs typeface="+mn-cs"/>
              </a:rPr>
              <a:t>개발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모리스9" panose="020B0600000101010101" charset="-127"/>
                <a:ea typeface="모리스9" panose="020B0600000101010101" charset="-127"/>
                <a:cs typeface="+mn-cs"/>
              </a:rPr>
              <a:t>– </a:t>
            </a:r>
            <a:r>
              <a:rPr lang="ko-KR" altLang="en-US" sz="2800" dirty="0" smtClean="0">
                <a:solidFill>
                  <a:srgbClr val="00FF00"/>
                </a:solidFill>
                <a:latin typeface="모리스9" panose="020B0600000101010101" charset="-127"/>
                <a:ea typeface="모리스9" panose="020B0600000101010101" charset="-127"/>
              </a:rPr>
              <a:t>뱀 게임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모리스9" panose="020B0600000101010101" charset="-127"/>
              <a:ea typeface="모리스9" panose="020B0600000101010101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108F16F-AC48-45DF-BDF7-8B908A2B45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9265" y1="67949" x2="72794" y2="85897"/>
                        <a14:backgroundMark x1="53676" y1="19231" x2="53676" y2="19231"/>
                        <a14:backgroundMark x1="72059" y1="29487" x2="72059" y2="29487"/>
                        <a14:backgroundMark x1="44853" y1="25641" x2="44853" y2="25641"/>
                        <a14:backgroundMark x1="37500" y1="27564" x2="37500" y2="27564"/>
                        <a14:backgroundMark x1="26471" y1="28205" x2="26471" y2="28205"/>
                        <a14:backgroundMark x1="28676" y1="37179" x2="28676" y2="37179"/>
                        <a14:backgroundMark x1="77941" y1="32692" x2="77941" y2="32692"/>
                        <a14:backgroundMark x1="83824" y1="38462" x2="83824" y2="38462"/>
                        <a14:backgroundMark x1="88235" y1="53205" x2="88235" y2="53205"/>
                        <a14:backgroundMark x1="22059" y1="41026" x2="22059" y2="41026"/>
                        <a14:backgroundMark x1="19118" y1="48718" x2="19118" y2="48718"/>
                        <a14:backgroundMark x1="22794" y1="53846" x2="22794" y2="53846"/>
                        <a14:backgroundMark x1="22794" y1="54487" x2="22794" y2="54487"/>
                        <a14:backgroundMark x1="85294" y1="83974" x2="85294" y2="83974"/>
                        <a14:backgroundMark x1="83088" y1="77564" x2="83088" y2="77564"/>
                        <a14:backgroundMark x1="86029" y1="68590" x2="86029" y2="68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02" y="-9343"/>
            <a:ext cx="552934" cy="63424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/>
          <a:srcRect r="34493"/>
          <a:stretch/>
        </p:blipFill>
        <p:spPr>
          <a:xfrm>
            <a:off x="2658532" y="1288880"/>
            <a:ext cx="3051387" cy="45514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6D857F7-49E9-484B-B5FD-F588198BF10F}"/>
              </a:ext>
            </a:extLst>
          </p:cNvPr>
          <p:cNvSpPr txBox="1"/>
          <p:nvPr/>
        </p:nvSpPr>
        <p:spPr>
          <a:xfrm>
            <a:off x="7074485" y="4022152"/>
            <a:ext cx="2997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- </a:t>
            </a:r>
            <a:r>
              <a:rPr lang="en-US" altLang="ko-KR" sz="2800" dirty="0" smtClean="0">
                <a:solidFill>
                  <a:srgbClr val="00FF00"/>
                </a:solidFill>
                <a:latin typeface="모리스9" panose="020B0600000101010101" charset="-127"/>
                <a:ea typeface="모리스9" panose="020B0600000101010101" charset="-127"/>
              </a:rPr>
              <a:t>Genetic</a:t>
            </a:r>
            <a:r>
              <a:rPr lang="en-US" altLang="ko-KR" sz="2800" dirty="0" smtClean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알고리즘</a:t>
            </a:r>
            <a:endParaRPr lang="en-US" altLang="ko-KR" sz="2800" dirty="0" smtClean="0">
              <a:solidFill>
                <a:schemeClr val="bg1"/>
              </a:solidFill>
              <a:latin typeface="모리스9" panose="020B0600000101010101" charset="-127"/>
              <a:ea typeface="모리스9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133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8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 t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C358AB7-13B7-4B0A-BF16-AB7CA2D5BB2A}"/>
              </a:ext>
            </a:extLst>
          </p:cNvPr>
          <p:cNvSpPr/>
          <p:nvPr/>
        </p:nvSpPr>
        <p:spPr>
          <a:xfrm>
            <a:off x="0" y="661737"/>
            <a:ext cx="12192000" cy="553452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모리스9" panose="020B0600000101010101" charset="-127"/>
              <a:ea typeface="모리스9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10331F-3BF6-43F7-A9F5-7F17F210E5A9}"/>
              </a:ext>
            </a:extLst>
          </p:cNvPr>
          <p:cNvSpPr txBox="1"/>
          <p:nvPr/>
        </p:nvSpPr>
        <p:spPr>
          <a:xfrm>
            <a:off x="883036" y="86811"/>
            <a:ext cx="2520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모리스9" panose="020B0600000101010101" charset="-127"/>
                <a:ea typeface="모리스9" panose="020B0600000101010101" charset="-127"/>
                <a:cs typeface="+mn-cs"/>
              </a:rPr>
              <a:t>개발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모리스9" panose="020B0600000101010101" charset="-127"/>
                <a:ea typeface="모리스9" panose="020B0600000101010101" charset="-127"/>
                <a:cs typeface="+mn-cs"/>
              </a:rPr>
              <a:t>– </a:t>
            </a:r>
            <a:r>
              <a:rPr lang="ko-KR" altLang="en-US" sz="2800" dirty="0" smtClean="0">
                <a:solidFill>
                  <a:srgbClr val="00FF00"/>
                </a:solidFill>
                <a:latin typeface="모리스9" panose="020B0600000101010101" charset="-127"/>
                <a:ea typeface="모리스9" panose="020B0600000101010101" charset="-127"/>
              </a:rPr>
              <a:t>뱀 게임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모리스9" panose="020B0600000101010101" charset="-127"/>
              <a:ea typeface="모리스9" panose="020B0600000101010101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108F16F-AC48-45DF-BDF7-8B908A2B45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9265" y1="67949" x2="72794" y2="85897"/>
                        <a14:backgroundMark x1="53676" y1="19231" x2="53676" y2="19231"/>
                        <a14:backgroundMark x1="72059" y1="29487" x2="72059" y2="29487"/>
                        <a14:backgroundMark x1="44853" y1="25641" x2="44853" y2="25641"/>
                        <a14:backgroundMark x1="37500" y1="27564" x2="37500" y2="27564"/>
                        <a14:backgroundMark x1="26471" y1="28205" x2="26471" y2="28205"/>
                        <a14:backgroundMark x1="28676" y1="37179" x2="28676" y2="37179"/>
                        <a14:backgroundMark x1="77941" y1="32692" x2="77941" y2="32692"/>
                        <a14:backgroundMark x1="83824" y1="38462" x2="83824" y2="38462"/>
                        <a14:backgroundMark x1="88235" y1="53205" x2="88235" y2="53205"/>
                        <a14:backgroundMark x1="22059" y1="41026" x2="22059" y2="41026"/>
                        <a14:backgroundMark x1="19118" y1="48718" x2="19118" y2="48718"/>
                        <a14:backgroundMark x1="22794" y1="53846" x2="22794" y2="53846"/>
                        <a14:backgroundMark x1="22794" y1="54487" x2="22794" y2="54487"/>
                        <a14:backgroundMark x1="85294" y1="83974" x2="85294" y2="83974"/>
                        <a14:backgroundMark x1="83088" y1="77564" x2="83088" y2="77564"/>
                        <a14:backgroundMark x1="86029" y1="68590" x2="86029" y2="68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02" y="-9343"/>
            <a:ext cx="552934" cy="63424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6D857F7-49E9-484B-B5FD-F588198BF10F}"/>
              </a:ext>
            </a:extLst>
          </p:cNvPr>
          <p:cNvSpPr txBox="1"/>
          <p:nvPr/>
        </p:nvSpPr>
        <p:spPr>
          <a:xfrm>
            <a:off x="7074485" y="4022152"/>
            <a:ext cx="3805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- </a:t>
            </a:r>
            <a:r>
              <a:rPr lang="ko-KR" altLang="en-US" sz="2800" dirty="0" err="1" smtClean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난수로</a:t>
            </a:r>
            <a:r>
              <a:rPr lang="ko-KR" altLang="en-US" sz="2800" dirty="0" smtClean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 </a:t>
            </a:r>
            <a:r>
              <a:rPr lang="ko-KR" altLang="en-US" sz="2800" dirty="0" smtClean="0">
                <a:solidFill>
                  <a:srgbClr val="00FF00"/>
                </a:solidFill>
                <a:latin typeface="모리스9" panose="020B0600000101010101" charset="-127"/>
                <a:ea typeface="모리스9" panose="020B0600000101010101" charset="-127"/>
              </a:rPr>
              <a:t>초기 세대</a:t>
            </a:r>
            <a:r>
              <a:rPr lang="ko-KR" altLang="en-US" sz="2800" dirty="0" smtClean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 추출</a:t>
            </a:r>
            <a:endParaRPr lang="en-US" altLang="ko-KR" sz="2800" dirty="0" smtClean="0">
              <a:solidFill>
                <a:schemeClr val="bg1"/>
              </a:solidFill>
              <a:latin typeface="모리스9" panose="020B0600000101010101" charset="-127"/>
              <a:ea typeface="모리스9" panose="020B060000010101010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385" y="1296157"/>
            <a:ext cx="4190429" cy="40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6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8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 t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C358AB7-13B7-4B0A-BF16-AB7CA2D5BB2A}"/>
              </a:ext>
            </a:extLst>
          </p:cNvPr>
          <p:cNvSpPr/>
          <p:nvPr/>
        </p:nvSpPr>
        <p:spPr>
          <a:xfrm>
            <a:off x="0" y="661737"/>
            <a:ext cx="12192000" cy="553452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모리스9" panose="020B0600000101010101" charset="-127"/>
              <a:ea typeface="모리스9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10331F-3BF6-43F7-A9F5-7F17F210E5A9}"/>
              </a:ext>
            </a:extLst>
          </p:cNvPr>
          <p:cNvSpPr txBox="1"/>
          <p:nvPr/>
        </p:nvSpPr>
        <p:spPr>
          <a:xfrm>
            <a:off x="883036" y="86811"/>
            <a:ext cx="2520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모리스9" panose="020B0600000101010101" charset="-127"/>
                <a:ea typeface="모리스9" panose="020B0600000101010101" charset="-127"/>
                <a:cs typeface="+mn-cs"/>
              </a:rPr>
              <a:t>개발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모리스9" panose="020B0600000101010101" charset="-127"/>
                <a:ea typeface="모리스9" panose="020B0600000101010101" charset="-127"/>
                <a:cs typeface="+mn-cs"/>
              </a:rPr>
              <a:t>– </a:t>
            </a:r>
            <a:r>
              <a:rPr lang="ko-KR" altLang="en-US" sz="2800" dirty="0" smtClean="0">
                <a:solidFill>
                  <a:srgbClr val="00FF00"/>
                </a:solidFill>
                <a:latin typeface="모리스9" panose="020B0600000101010101" charset="-127"/>
                <a:ea typeface="모리스9" panose="020B0600000101010101" charset="-127"/>
              </a:rPr>
              <a:t>뱀 게임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모리스9" panose="020B0600000101010101" charset="-127"/>
              <a:ea typeface="모리스9" panose="020B0600000101010101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108F16F-AC48-45DF-BDF7-8B908A2B45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9265" y1="67949" x2="72794" y2="85897"/>
                        <a14:backgroundMark x1="53676" y1="19231" x2="53676" y2="19231"/>
                        <a14:backgroundMark x1="72059" y1="29487" x2="72059" y2="29487"/>
                        <a14:backgroundMark x1="44853" y1="25641" x2="44853" y2="25641"/>
                        <a14:backgroundMark x1="37500" y1="27564" x2="37500" y2="27564"/>
                        <a14:backgroundMark x1="26471" y1="28205" x2="26471" y2="28205"/>
                        <a14:backgroundMark x1="28676" y1="37179" x2="28676" y2="37179"/>
                        <a14:backgroundMark x1="77941" y1="32692" x2="77941" y2="32692"/>
                        <a14:backgroundMark x1="83824" y1="38462" x2="83824" y2="38462"/>
                        <a14:backgroundMark x1="88235" y1="53205" x2="88235" y2="53205"/>
                        <a14:backgroundMark x1="22059" y1="41026" x2="22059" y2="41026"/>
                        <a14:backgroundMark x1="19118" y1="48718" x2="19118" y2="48718"/>
                        <a14:backgroundMark x1="22794" y1="53846" x2="22794" y2="53846"/>
                        <a14:backgroundMark x1="22794" y1="54487" x2="22794" y2="54487"/>
                        <a14:backgroundMark x1="85294" y1="83974" x2="85294" y2="83974"/>
                        <a14:backgroundMark x1="83088" y1="77564" x2="83088" y2="77564"/>
                        <a14:backgroundMark x1="86029" y1="68590" x2="86029" y2="68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02" y="-9343"/>
            <a:ext cx="552934" cy="63424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6D857F7-49E9-484B-B5FD-F588198BF10F}"/>
              </a:ext>
            </a:extLst>
          </p:cNvPr>
          <p:cNvSpPr txBox="1"/>
          <p:nvPr/>
        </p:nvSpPr>
        <p:spPr>
          <a:xfrm>
            <a:off x="6688405" y="3300792"/>
            <a:ext cx="47371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dirty="0" smtClean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내부적 규칙 의거</a:t>
            </a:r>
            <a:endParaRPr lang="en-US" altLang="ko-KR" sz="2800" dirty="0" smtClean="0">
              <a:solidFill>
                <a:schemeClr val="bg1"/>
              </a:solidFill>
              <a:latin typeface="모리스9" panose="020B0600000101010101" charset="-127"/>
              <a:ea typeface="모리스9" panose="020B0600000101010101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   </a:t>
            </a:r>
            <a:r>
              <a:rPr lang="ko-KR" altLang="en-US" sz="2800" dirty="0" smtClean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각 유전자 별로 </a:t>
            </a:r>
            <a:r>
              <a:rPr lang="en-US" altLang="ko-KR" sz="2800" dirty="0" smtClean="0">
                <a:solidFill>
                  <a:srgbClr val="00FF00"/>
                </a:solidFill>
                <a:latin typeface="모리스9" panose="020B0600000101010101" charset="-127"/>
                <a:ea typeface="모리스9" panose="020B0600000101010101" charset="-127"/>
              </a:rPr>
              <a:t>fitness</a:t>
            </a:r>
            <a:r>
              <a:rPr lang="en-US" altLang="ko-KR" sz="2800" dirty="0" smtClean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산출</a:t>
            </a:r>
            <a:endParaRPr lang="en-US" altLang="ko-KR" sz="2800" dirty="0" smtClean="0">
              <a:solidFill>
                <a:schemeClr val="bg1"/>
              </a:solidFill>
              <a:latin typeface="모리스9" panose="020B0600000101010101" charset="-127"/>
              <a:ea typeface="모리스9" panose="020B0600000101010101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/>
          <a:srcRect t="677" r="9348"/>
          <a:stretch/>
        </p:blipFill>
        <p:spPr>
          <a:xfrm>
            <a:off x="1143318" y="1280494"/>
            <a:ext cx="4020616" cy="42970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D857F7-49E9-484B-B5FD-F588198BF10F}"/>
              </a:ext>
            </a:extLst>
          </p:cNvPr>
          <p:cNvSpPr txBox="1"/>
          <p:nvPr/>
        </p:nvSpPr>
        <p:spPr>
          <a:xfrm>
            <a:off x="6688405" y="4408205"/>
            <a:ext cx="36375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2800" dirty="0" smtClean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Fitness</a:t>
            </a:r>
            <a:r>
              <a:rPr lang="ko-KR" altLang="en-US" sz="2800" dirty="0" smtClean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가 높을 수록</a:t>
            </a:r>
            <a:endParaRPr lang="en-US" altLang="ko-KR" sz="2800" dirty="0" smtClean="0">
              <a:solidFill>
                <a:schemeClr val="bg1"/>
              </a:solidFill>
              <a:latin typeface="모리스9" panose="020B0600000101010101" charset="-127"/>
              <a:ea typeface="모리스9" panose="020B0600000101010101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    우수한 유전자</a:t>
            </a:r>
            <a:r>
              <a:rPr lang="en-US" altLang="ko-KR" sz="2800" dirty="0" smtClean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1653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8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 t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C358AB7-13B7-4B0A-BF16-AB7CA2D5BB2A}"/>
              </a:ext>
            </a:extLst>
          </p:cNvPr>
          <p:cNvSpPr/>
          <p:nvPr/>
        </p:nvSpPr>
        <p:spPr>
          <a:xfrm>
            <a:off x="0" y="721059"/>
            <a:ext cx="12192000" cy="553452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모리스9" panose="020B0600000101010101" charset="-127"/>
              <a:ea typeface="모리스9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10331F-3BF6-43F7-A9F5-7F17F210E5A9}"/>
              </a:ext>
            </a:extLst>
          </p:cNvPr>
          <p:cNvSpPr txBox="1"/>
          <p:nvPr/>
        </p:nvSpPr>
        <p:spPr>
          <a:xfrm>
            <a:off x="883036" y="86811"/>
            <a:ext cx="2520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모리스9" panose="020B0600000101010101" charset="-127"/>
                <a:ea typeface="모리스9" panose="020B0600000101010101" charset="-127"/>
                <a:cs typeface="+mn-cs"/>
              </a:rPr>
              <a:t>개발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모리스9" panose="020B0600000101010101" charset="-127"/>
                <a:ea typeface="모리스9" panose="020B0600000101010101" charset="-127"/>
                <a:cs typeface="+mn-cs"/>
              </a:rPr>
              <a:t>– </a:t>
            </a:r>
            <a:r>
              <a:rPr lang="ko-KR" altLang="en-US" sz="2800" dirty="0" smtClean="0">
                <a:solidFill>
                  <a:srgbClr val="00FF00"/>
                </a:solidFill>
                <a:latin typeface="모리스9" panose="020B0600000101010101" charset="-127"/>
                <a:ea typeface="모리스9" panose="020B0600000101010101" charset="-127"/>
              </a:rPr>
              <a:t>뱀 게임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모리스9" panose="020B0600000101010101" charset="-127"/>
              <a:ea typeface="모리스9" panose="020B0600000101010101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108F16F-AC48-45DF-BDF7-8B908A2B45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9265" y1="67949" x2="72794" y2="85897"/>
                        <a14:backgroundMark x1="53676" y1="19231" x2="53676" y2="19231"/>
                        <a14:backgroundMark x1="72059" y1="29487" x2="72059" y2="29487"/>
                        <a14:backgroundMark x1="44853" y1="25641" x2="44853" y2="25641"/>
                        <a14:backgroundMark x1="37500" y1="27564" x2="37500" y2="27564"/>
                        <a14:backgroundMark x1="26471" y1="28205" x2="26471" y2="28205"/>
                        <a14:backgroundMark x1="28676" y1="37179" x2="28676" y2="37179"/>
                        <a14:backgroundMark x1="77941" y1="32692" x2="77941" y2="32692"/>
                        <a14:backgroundMark x1="83824" y1="38462" x2="83824" y2="38462"/>
                        <a14:backgroundMark x1="88235" y1="53205" x2="88235" y2="53205"/>
                        <a14:backgroundMark x1="22059" y1="41026" x2="22059" y2="41026"/>
                        <a14:backgroundMark x1="19118" y1="48718" x2="19118" y2="48718"/>
                        <a14:backgroundMark x1="22794" y1="53846" x2="22794" y2="53846"/>
                        <a14:backgroundMark x1="22794" y1="54487" x2="22794" y2="54487"/>
                        <a14:backgroundMark x1="85294" y1="83974" x2="85294" y2="83974"/>
                        <a14:backgroundMark x1="83088" y1="77564" x2="83088" y2="77564"/>
                        <a14:backgroundMark x1="86029" y1="68590" x2="86029" y2="68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02" y="-9343"/>
            <a:ext cx="552934" cy="63424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6D857F7-49E9-484B-B5FD-F588198BF10F}"/>
              </a:ext>
            </a:extLst>
          </p:cNvPr>
          <p:cNvSpPr txBox="1"/>
          <p:nvPr/>
        </p:nvSpPr>
        <p:spPr>
          <a:xfrm>
            <a:off x="6431280" y="3321281"/>
            <a:ext cx="45255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- fitness </a:t>
            </a:r>
            <a:r>
              <a:rPr lang="ko-KR" altLang="en-US" sz="2800" dirty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순으로 </a:t>
            </a:r>
            <a:r>
              <a:rPr lang="ko-KR" altLang="en-US" sz="2800" dirty="0" smtClean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정렬</a:t>
            </a:r>
            <a:r>
              <a:rPr lang="en-US" altLang="ko-KR" sz="2800" dirty="0" smtClean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,</a:t>
            </a:r>
            <a:endParaRPr lang="ko-KR" altLang="en-US" sz="2800" dirty="0">
              <a:solidFill>
                <a:schemeClr val="bg1"/>
              </a:solidFill>
              <a:latin typeface="모리스9" panose="020B0600000101010101" charset="-127"/>
              <a:ea typeface="모리스9" panose="020B0600000101010101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  </a:t>
            </a:r>
            <a:r>
              <a:rPr lang="ko-KR" altLang="en-US" sz="2800" dirty="0" smtClean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높은 </a:t>
            </a:r>
            <a:r>
              <a:rPr lang="en-US" altLang="ko-KR" sz="2800" dirty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fitness </a:t>
            </a:r>
            <a:r>
              <a:rPr lang="ko-KR" altLang="en-US" sz="2800" dirty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일부만 </a:t>
            </a:r>
            <a:r>
              <a:rPr lang="ko-KR" altLang="en-US" sz="2800" dirty="0" smtClean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잘라서</a:t>
            </a:r>
            <a:endParaRPr lang="en-US" altLang="ko-KR" sz="2800" dirty="0" smtClean="0">
              <a:solidFill>
                <a:schemeClr val="bg1"/>
              </a:solidFill>
              <a:latin typeface="모리스9" panose="020B0600000101010101" charset="-127"/>
              <a:ea typeface="모리스9" panose="020B0600000101010101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  </a:t>
            </a:r>
            <a:r>
              <a:rPr lang="ko-KR" altLang="en-US" sz="2800" dirty="0" smtClean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돌연변이 제작</a:t>
            </a:r>
            <a:endParaRPr lang="en-US" altLang="ko-KR" sz="2800" dirty="0" smtClean="0">
              <a:solidFill>
                <a:schemeClr val="bg1"/>
              </a:solidFill>
              <a:latin typeface="모리스9" panose="020B0600000101010101" charset="-127"/>
              <a:ea typeface="모리스9" panose="020B0600000101010101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/>
          <a:srcRect l="618"/>
          <a:stretch/>
        </p:blipFill>
        <p:spPr>
          <a:xfrm>
            <a:off x="1242292" y="1380427"/>
            <a:ext cx="4221015" cy="40158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D857F7-49E9-484B-B5FD-F588198BF10F}"/>
              </a:ext>
            </a:extLst>
          </p:cNvPr>
          <p:cNvSpPr txBox="1"/>
          <p:nvPr/>
        </p:nvSpPr>
        <p:spPr>
          <a:xfrm>
            <a:off x="6431280" y="4873072"/>
            <a:ext cx="2818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- 1</a:t>
            </a:r>
            <a:r>
              <a:rPr lang="ko-KR" altLang="en-US" sz="2800" dirty="0" smtClean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단계 부터 다시</a:t>
            </a:r>
            <a:r>
              <a:rPr lang="en-US" altLang="ko-KR" sz="2800" dirty="0" smtClean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9101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  <a14:imgEffect>
                      <a14:saturation sat="8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 t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C358AB7-13B7-4B0A-BF16-AB7CA2D5BB2A}"/>
              </a:ext>
            </a:extLst>
          </p:cNvPr>
          <p:cNvSpPr/>
          <p:nvPr/>
        </p:nvSpPr>
        <p:spPr>
          <a:xfrm>
            <a:off x="0" y="721059"/>
            <a:ext cx="12192000" cy="553452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모리스9" panose="020B0600000101010101" charset="-127"/>
              <a:ea typeface="모리스9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10331F-3BF6-43F7-A9F5-7F17F210E5A9}"/>
              </a:ext>
            </a:extLst>
          </p:cNvPr>
          <p:cNvSpPr txBox="1"/>
          <p:nvPr/>
        </p:nvSpPr>
        <p:spPr>
          <a:xfrm>
            <a:off x="883036" y="86811"/>
            <a:ext cx="2520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모리스9" panose="020B0600000101010101" charset="-127"/>
                <a:ea typeface="모리스9" panose="020B0600000101010101" charset="-127"/>
                <a:cs typeface="+mn-cs"/>
              </a:rPr>
              <a:t>개발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모리스9" panose="020B0600000101010101" charset="-127"/>
                <a:ea typeface="모리스9" panose="020B0600000101010101" charset="-127"/>
                <a:cs typeface="+mn-cs"/>
              </a:rPr>
              <a:t>– </a:t>
            </a:r>
            <a:r>
              <a:rPr lang="ko-KR" altLang="en-US" sz="2800" dirty="0" smtClean="0">
                <a:solidFill>
                  <a:srgbClr val="00FF00"/>
                </a:solidFill>
                <a:latin typeface="모리스9" panose="020B0600000101010101" charset="-127"/>
                <a:ea typeface="모리스9" panose="020B0600000101010101" charset="-127"/>
              </a:rPr>
              <a:t>뱀 게임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모리스9" panose="020B0600000101010101" charset="-127"/>
              <a:ea typeface="모리스9" panose="020B0600000101010101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108F16F-AC48-45DF-BDF7-8B908A2B45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9265" y1="67949" x2="72794" y2="85897"/>
                        <a14:backgroundMark x1="53676" y1="19231" x2="53676" y2="19231"/>
                        <a14:backgroundMark x1="72059" y1="29487" x2="72059" y2="29487"/>
                        <a14:backgroundMark x1="44853" y1="25641" x2="44853" y2="25641"/>
                        <a14:backgroundMark x1="37500" y1="27564" x2="37500" y2="27564"/>
                        <a14:backgroundMark x1="26471" y1="28205" x2="26471" y2="28205"/>
                        <a14:backgroundMark x1="28676" y1="37179" x2="28676" y2="37179"/>
                        <a14:backgroundMark x1="77941" y1="32692" x2="77941" y2="32692"/>
                        <a14:backgroundMark x1="83824" y1="38462" x2="83824" y2="38462"/>
                        <a14:backgroundMark x1="88235" y1="53205" x2="88235" y2="53205"/>
                        <a14:backgroundMark x1="22059" y1="41026" x2="22059" y2="41026"/>
                        <a14:backgroundMark x1="19118" y1="48718" x2="19118" y2="48718"/>
                        <a14:backgroundMark x1="22794" y1="53846" x2="22794" y2="53846"/>
                        <a14:backgroundMark x1="22794" y1="54487" x2="22794" y2="54487"/>
                        <a14:backgroundMark x1="85294" y1="83974" x2="85294" y2="83974"/>
                        <a14:backgroundMark x1="83088" y1="77564" x2="83088" y2="77564"/>
                        <a14:backgroundMark x1="86029" y1="68590" x2="86029" y2="68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02" y="-9343"/>
            <a:ext cx="552934" cy="634248"/>
          </a:xfrm>
          <a:prstGeom prst="rect">
            <a:avLst/>
          </a:prstGeom>
        </p:spPr>
      </p:pic>
      <p:pic>
        <p:nvPicPr>
          <p:cNvPr id="2" name="400세대, 학습횟수 2000번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239599" y="1703774"/>
            <a:ext cx="3617602" cy="3617602"/>
          </a:xfrm>
          <a:prstGeom prst="rect">
            <a:avLst/>
          </a:prstGeom>
        </p:spPr>
      </p:pic>
      <p:pic>
        <p:nvPicPr>
          <p:cNvPr id="3" name="0세대, 학습횟수 0번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34517" y="1703774"/>
            <a:ext cx="3617601" cy="3617601"/>
          </a:xfrm>
          <a:prstGeom prst="rect">
            <a:avLst/>
          </a:prstGeom>
        </p:spPr>
      </p:pic>
      <p:pic>
        <p:nvPicPr>
          <p:cNvPr id="5" name="200세대, 학습횟수 1000번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287199" y="1703774"/>
            <a:ext cx="3617601" cy="36176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3FB76E-AB17-45EC-8639-EC81FF262558}"/>
              </a:ext>
            </a:extLst>
          </p:cNvPr>
          <p:cNvSpPr txBox="1"/>
          <p:nvPr/>
        </p:nvSpPr>
        <p:spPr>
          <a:xfrm>
            <a:off x="1138073" y="5432403"/>
            <a:ext cx="2010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00FF00"/>
                </a:solidFill>
                <a:latin typeface="모리스9" panose="020B0600000101010101" charset="-127"/>
                <a:ea typeface="모리스9" panose="020B0600000101010101" charset="-127"/>
              </a:rPr>
              <a:t>0</a:t>
            </a:r>
            <a:r>
              <a:rPr lang="ko-KR" altLang="en-US" sz="2800" dirty="0" smtClean="0">
                <a:solidFill>
                  <a:srgbClr val="00FF00"/>
                </a:solidFill>
                <a:latin typeface="모리스9" panose="020B0600000101010101" charset="-127"/>
                <a:ea typeface="모리스9" panose="020B0600000101010101" charset="-127"/>
              </a:rPr>
              <a:t>세대</a:t>
            </a:r>
            <a:r>
              <a:rPr lang="en-US" altLang="ko-KR" sz="2800" dirty="0" smtClean="0">
                <a:solidFill>
                  <a:srgbClr val="00FF00"/>
                </a:solidFill>
                <a:latin typeface="모리스9" panose="020B0600000101010101" charset="-127"/>
                <a:ea typeface="모리스9" panose="020B0600000101010101" charset="-127"/>
              </a:rPr>
              <a:t>, </a:t>
            </a:r>
            <a:r>
              <a:rPr lang="ko-KR" altLang="en-US" sz="2800" dirty="0" smtClean="0">
                <a:solidFill>
                  <a:srgbClr val="00FF00"/>
                </a:solidFill>
                <a:latin typeface="모리스9" panose="020B0600000101010101" charset="-127"/>
                <a:ea typeface="모리스9" panose="020B0600000101010101" charset="-127"/>
              </a:rPr>
              <a:t>학습</a:t>
            </a:r>
            <a:r>
              <a:rPr lang="en-US" altLang="ko-KR" sz="2800" dirty="0" smtClean="0">
                <a:solidFill>
                  <a:srgbClr val="00FF00"/>
                </a:solidFill>
                <a:latin typeface="모리스9" panose="020B0600000101010101" charset="-127"/>
                <a:ea typeface="모리스9" panose="020B0600000101010101" charset="-127"/>
              </a:rPr>
              <a:t>0</a:t>
            </a:r>
            <a:endParaRPr lang="ko-KR" altLang="en-US" sz="2800" dirty="0">
              <a:solidFill>
                <a:srgbClr val="00FF00"/>
              </a:solidFill>
              <a:latin typeface="모리스9" panose="020B0600000101010101" charset="-127"/>
              <a:ea typeface="모리스9" panose="020B0600000101010101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3FB76E-AB17-45EC-8639-EC81FF262558}"/>
              </a:ext>
            </a:extLst>
          </p:cNvPr>
          <p:cNvSpPr txBox="1"/>
          <p:nvPr/>
        </p:nvSpPr>
        <p:spPr>
          <a:xfrm>
            <a:off x="4641915" y="5432403"/>
            <a:ext cx="290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00FF00"/>
                </a:solidFill>
                <a:latin typeface="모리스9" panose="020B0600000101010101" charset="-127"/>
                <a:ea typeface="모리스9" panose="020B0600000101010101" charset="-127"/>
              </a:rPr>
              <a:t>200</a:t>
            </a:r>
            <a:r>
              <a:rPr lang="ko-KR" altLang="en-US" sz="2800" dirty="0" smtClean="0">
                <a:solidFill>
                  <a:srgbClr val="00FF00"/>
                </a:solidFill>
                <a:latin typeface="모리스9" panose="020B0600000101010101" charset="-127"/>
                <a:ea typeface="모리스9" panose="020B0600000101010101" charset="-127"/>
              </a:rPr>
              <a:t>세대</a:t>
            </a:r>
            <a:r>
              <a:rPr lang="en-US" altLang="ko-KR" sz="2800" dirty="0" smtClean="0">
                <a:solidFill>
                  <a:srgbClr val="00FF00"/>
                </a:solidFill>
                <a:latin typeface="모리스9" panose="020B0600000101010101" charset="-127"/>
                <a:ea typeface="모리스9" panose="020B0600000101010101" charset="-127"/>
              </a:rPr>
              <a:t>, </a:t>
            </a:r>
            <a:r>
              <a:rPr lang="ko-KR" altLang="en-US" sz="2800" dirty="0" smtClean="0">
                <a:solidFill>
                  <a:srgbClr val="00FF00"/>
                </a:solidFill>
                <a:latin typeface="모리스9" panose="020B0600000101010101" charset="-127"/>
                <a:ea typeface="모리스9" panose="020B0600000101010101" charset="-127"/>
              </a:rPr>
              <a:t>학습</a:t>
            </a:r>
            <a:r>
              <a:rPr lang="en-US" altLang="ko-KR" sz="2800" dirty="0" smtClean="0">
                <a:solidFill>
                  <a:srgbClr val="00FF00"/>
                </a:solidFill>
                <a:latin typeface="모리스9" panose="020B0600000101010101" charset="-127"/>
                <a:ea typeface="모리스9" panose="020B0600000101010101" charset="-127"/>
              </a:rPr>
              <a:t>1000</a:t>
            </a:r>
            <a:endParaRPr lang="ko-KR" altLang="en-US" sz="2800" dirty="0">
              <a:solidFill>
                <a:srgbClr val="00FF00"/>
              </a:solidFill>
              <a:latin typeface="모리스9" panose="020B0600000101010101" charset="-127"/>
              <a:ea typeface="모리스9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3FB76E-AB17-45EC-8639-EC81FF262558}"/>
              </a:ext>
            </a:extLst>
          </p:cNvPr>
          <p:cNvSpPr txBox="1"/>
          <p:nvPr/>
        </p:nvSpPr>
        <p:spPr>
          <a:xfrm>
            <a:off x="8594316" y="5433286"/>
            <a:ext cx="290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00FF00"/>
                </a:solidFill>
                <a:latin typeface="모리스9" panose="020B0600000101010101" charset="-127"/>
                <a:ea typeface="모리스9" panose="020B0600000101010101" charset="-127"/>
              </a:rPr>
              <a:t>400</a:t>
            </a:r>
            <a:r>
              <a:rPr lang="ko-KR" altLang="en-US" sz="2800" dirty="0" smtClean="0">
                <a:solidFill>
                  <a:srgbClr val="00FF00"/>
                </a:solidFill>
                <a:latin typeface="모리스9" panose="020B0600000101010101" charset="-127"/>
                <a:ea typeface="모리스9" panose="020B0600000101010101" charset="-127"/>
              </a:rPr>
              <a:t>세대</a:t>
            </a:r>
            <a:r>
              <a:rPr lang="en-US" altLang="ko-KR" sz="2800" dirty="0" smtClean="0">
                <a:solidFill>
                  <a:srgbClr val="00FF00"/>
                </a:solidFill>
                <a:latin typeface="모리스9" panose="020B0600000101010101" charset="-127"/>
                <a:ea typeface="모리스9" panose="020B0600000101010101" charset="-127"/>
              </a:rPr>
              <a:t>, </a:t>
            </a:r>
            <a:r>
              <a:rPr lang="ko-KR" altLang="en-US" sz="2800" dirty="0" smtClean="0">
                <a:solidFill>
                  <a:srgbClr val="00FF00"/>
                </a:solidFill>
                <a:latin typeface="모리스9" panose="020B0600000101010101" charset="-127"/>
                <a:ea typeface="모리스9" panose="020B0600000101010101" charset="-127"/>
              </a:rPr>
              <a:t>학습</a:t>
            </a:r>
            <a:r>
              <a:rPr lang="en-US" altLang="ko-KR" sz="2800" dirty="0" smtClean="0">
                <a:solidFill>
                  <a:srgbClr val="00FF00"/>
                </a:solidFill>
                <a:latin typeface="모리스9" panose="020B0600000101010101" charset="-127"/>
                <a:ea typeface="모리스9" panose="020B0600000101010101" charset="-127"/>
              </a:rPr>
              <a:t>2000</a:t>
            </a:r>
            <a:endParaRPr lang="ko-KR" altLang="en-US" sz="2800" dirty="0">
              <a:solidFill>
                <a:srgbClr val="00FF00"/>
              </a:solidFill>
              <a:latin typeface="모리스9" panose="020B0600000101010101" charset="-127"/>
              <a:ea typeface="모리스9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516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80000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4E554BF-C93D-4725-84A5-D1CF5BBA2238}"/>
              </a:ext>
            </a:extLst>
          </p:cNvPr>
          <p:cNvSpPr/>
          <p:nvPr/>
        </p:nvSpPr>
        <p:spPr>
          <a:xfrm>
            <a:off x="0" y="661737"/>
            <a:ext cx="12192000" cy="553452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모리스9" panose="020B0600000101010101" charset="-127"/>
              <a:ea typeface="모리스9" panose="020B0600000101010101" charset="-127"/>
            </a:endParaRPr>
          </a:p>
        </p:txBody>
      </p:sp>
      <p:pic>
        <p:nvPicPr>
          <p:cNvPr id="14" name="그림 13" descr="클립아트이(가) 표시된 사진&#10;&#10;매우 높은 신뢰도로 생성된 설명">
            <a:extLst>
              <a:ext uri="{FF2B5EF4-FFF2-40B4-BE49-F238E27FC236}">
                <a16:creationId xmlns:a16="http://schemas.microsoft.com/office/drawing/2014/main" id="{73A392D2-2C0C-4DFA-9C80-7E0059C927A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308" b="92308" l="8667" r="90667">
                        <a14:foregroundMark x1="57333" y1="29615" x2="53000" y2="43077"/>
                        <a14:foregroundMark x1="68000" y1="29231" x2="69000" y2="39615"/>
                        <a14:foregroundMark x1="60333" y1="35000" x2="55667" y2="44231"/>
                        <a14:foregroundMark x1="55667" y1="9231" x2="55667" y2="9231"/>
                        <a14:foregroundMark x1="51667" y1="10769" x2="51667" y2="10769"/>
                        <a14:foregroundMark x1="55333" y1="7308" x2="55333" y2="7308"/>
                        <a14:foregroundMark x1="45667" y1="91154" x2="45667" y2="91154"/>
                        <a14:foregroundMark x1="52333" y1="92308" x2="52333" y2="92308"/>
                        <a14:foregroundMark x1="9000" y1="75769" x2="9000" y2="75769"/>
                        <a14:foregroundMark x1="8667" y1="47692" x2="8667" y2="47692"/>
                        <a14:foregroundMark x1="90667" y1="50000" x2="90667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99" y="92969"/>
            <a:ext cx="580217" cy="5028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810331F-3BF6-43F7-A9F5-7F17F210E5A9}"/>
              </a:ext>
            </a:extLst>
          </p:cNvPr>
          <p:cNvSpPr txBox="1"/>
          <p:nvPr/>
        </p:nvSpPr>
        <p:spPr>
          <a:xfrm>
            <a:off x="883036" y="86811"/>
            <a:ext cx="3231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모리스9" panose="020B0600000101010101" charset="-127"/>
                <a:ea typeface="모리스9" panose="020B0600000101010101" charset="-127"/>
                <a:cs typeface="+mn-cs"/>
              </a:rPr>
              <a:t> 개발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모리스9" panose="020B0600000101010101" charset="-127"/>
                <a:ea typeface="모리스9" panose="020B0600000101010101" charset="-127"/>
                <a:cs typeface="+mn-cs"/>
              </a:rPr>
              <a:t>– </a:t>
            </a:r>
            <a:r>
              <a:rPr lang="ko-KR" altLang="en-US" sz="2800" noProof="0" dirty="0" smtClean="0">
                <a:solidFill>
                  <a:srgbClr val="00FF00"/>
                </a:solidFill>
                <a:latin typeface="모리스9" panose="020B0600000101010101" charset="-127"/>
                <a:ea typeface="모리스9" panose="020B0600000101010101" charset="-127"/>
              </a:rPr>
              <a:t>두뇌의 벽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모리스9" panose="020B0600000101010101" charset="-127"/>
              <a:ea typeface="모리스9" panose="020B0600000101010101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4854" y="1529792"/>
            <a:ext cx="7582291" cy="33164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D857F7-49E9-484B-B5FD-F588198BF10F}"/>
              </a:ext>
            </a:extLst>
          </p:cNvPr>
          <p:cNvSpPr txBox="1"/>
          <p:nvPr/>
        </p:nvSpPr>
        <p:spPr>
          <a:xfrm>
            <a:off x="7074485" y="5056636"/>
            <a:ext cx="4166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- </a:t>
            </a:r>
            <a:r>
              <a:rPr lang="en-US" altLang="ko-KR" sz="2800" dirty="0" err="1" smtClean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OpenPose</a:t>
            </a:r>
            <a:r>
              <a:rPr lang="en-US" altLang="ko-KR" sz="2800" dirty="0" smtClean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 (</a:t>
            </a:r>
            <a:r>
              <a:rPr lang="en-US" altLang="ko-KR" sz="2800" dirty="0" err="1" smtClean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OpenCV</a:t>
            </a:r>
            <a:r>
              <a:rPr lang="en-US" altLang="ko-KR" sz="2800" dirty="0" smtClean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사용</a:t>
            </a:r>
            <a:r>
              <a:rPr lang="en-US" altLang="ko-KR" sz="2800" dirty="0" smtClean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2442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80000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4E554BF-C93D-4725-84A5-D1CF5BBA2238}"/>
              </a:ext>
            </a:extLst>
          </p:cNvPr>
          <p:cNvSpPr/>
          <p:nvPr/>
        </p:nvSpPr>
        <p:spPr>
          <a:xfrm>
            <a:off x="0" y="610031"/>
            <a:ext cx="12192000" cy="553452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모리스9" panose="020B0600000101010101" charset="-127"/>
              <a:ea typeface="모리스9" panose="020B0600000101010101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DBCB57B-15C9-49A1-911E-0E8D5AB8D965}"/>
              </a:ext>
            </a:extLst>
          </p:cNvPr>
          <p:cNvGrpSpPr/>
          <p:nvPr/>
        </p:nvGrpSpPr>
        <p:grpSpPr>
          <a:xfrm>
            <a:off x="606931" y="1988573"/>
            <a:ext cx="1353674" cy="290561"/>
            <a:chOff x="1567542" y="4124131"/>
            <a:chExt cx="3694923" cy="793102"/>
          </a:xfrm>
        </p:grpSpPr>
        <p:sp>
          <p:nvSpPr>
            <p:cNvPr id="15" name="사각형: 둥근 위쪽 모서리 14">
              <a:extLst>
                <a:ext uri="{FF2B5EF4-FFF2-40B4-BE49-F238E27FC236}">
                  <a16:creationId xmlns:a16="http://schemas.microsoft.com/office/drawing/2014/main" id="{45FC9A23-B9E0-4E55-ABFF-ABD33519FF75}"/>
                </a:ext>
              </a:extLst>
            </p:cNvPr>
            <p:cNvSpPr/>
            <p:nvPr/>
          </p:nvSpPr>
          <p:spPr>
            <a:xfrm>
              <a:off x="1567542" y="4469364"/>
              <a:ext cx="3694923" cy="44786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BECE4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모리스9" panose="020B0600000101010101" charset="-127"/>
                <a:ea typeface="모리스9" panose="020B0600000101010101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0FC78C2-05A7-4F80-B899-BCB9B26DCBEE}"/>
                </a:ext>
              </a:extLst>
            </p:cNvPr>
            <p:cNvSpPr/>
            <p:nvPr/>
          </p:nvSpPr>
          <p:spPr>
            <a:xfrm>
              <a:off x="1992084" y="4124131"/>
              <a:ext cx="2845837" cy="345233"/>
            </a:xfrm>
            <a:prstGeom prst="rect">
              <a:avLst/>
            </a:prstGeom>
            <a:solidFill>
              <a:srgbClr val="0000FF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모리스9" panose="020B0600000101010101" charset="-127"/>
                <a:ea typeface="모리스9" panose="020B0600000101010101" charset="-127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B25E8750-F828-4C4A-8CA9-EDA30DFAFF6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89" b="90222" l="23667" r="89167">
                        <a14:foregroundMark x1="41833" y1="18667" x2="41833" y2="18667"/>
                        <a14:foregroundMark x1="41833" y1="8889" x2="41833" y2="8889"/>
                        <a14:foregroundMark x1="70667" y1="39333" x2="70667" y2="39333"/>
                        <a14:foregroundMark x1="70333" y1="72222" x2="70333" y2="72222"/>
                        <a14:foregroundMark x1="62333" y1="90222" x2="62333" y2="90222"/>
                        <a14:foregroundMark x1="42500" y1="34444" x2="42500" y2="34444"/>
                        <a14:foregroundMark x1="47833" y1="53556" x2="47833" y2="53556"/>
                        <a14:foregroundMark x1="47333" y1="62889" x2="47333" y2="62889"/>
                        <a14:foregroundMark x1="54167" y1="77778" x2="54167" y2="77778"/>
                        <a14:foregroundMark x1="64500" y1="64222" x2="64500" y2="64222"/>
                        <a14:foregroundMark x1="53833" y1="56667" x2="53833" y2="56667"/>
                        <a14:foregroundMark x1="47833" y1="58667" x2="47833" y2="58667"/>
                        <a14:foregroundMark x1="37167" y1="61778" x2="37167" y2="61778"/>
                        <a14:foregroundMark x1="35000" y1="52444" x2="35667" y2="53111"/>
                        <a14:foregroundMark x1="43667" y1="59111" x2="43667" y2="59111"/>
                        <a14:foregroundMark x1="34500" y1="58222" x2="34500" y2="58222"/>
                        <a14:foregroundMark x1="37667" y1="54889" x2="37667" y2="54889"/>
                        <a14:foregroundMark x1="37667" y1="60444" x2="37667" y2="60444"/>
                        <a14:foregroundMark x1="40000" y1="59778" x2="40000" y2="59778"/>
                        <a14:foregroundMark x1="41000" y1="55556" x2="41000" y2="55556"/>
                        <a14:foregroundMark x1="41500" y1="47778" x2="41500" y2="47778"/>
                        <a14:foregroundMark x1="41500" y1="42000" x2="41500" y2="42000"/>
                        <a14:foregroundMark x1="41500" y1="32222" x2="41500" y2="32222"/>
                        <a14:foregroundMark x1="46500" y1="19556" x2="46500" y2="19556"/>
                        <a14:foregroundMark x1="55667" y1="31333" x2="55667" y2="31333"/>
                        <a14:foregroundMark x1="64333" y1="36444" x2="64333" y2="36444"/>
                        <a14:foregroundMark x1="58000" y1="46667" x2="58000" y2="46667"/>
                        <a14:foregroundMark x1="51333" y1="50000" x2="51333" y2="50000"/>
                        <a14:foregroundMark x1="42833" y1="44667" x2="42833" y2="44667"/>
                        <a14:foregroundMark x1="42000" y1="37778" x2="42000" y2="37778"/>
                        <a14:foregroundMark x1="42000" y1="30444" x2="42000" y2="30444"/>
                        <a14:foregroundMark x1="42167" y1="24222" x2="42167" y2="24222"/>
                        <a14:foregroundMark x1="42167" y1="20000" x2="42167" y2="20000"/>
                        <a14:foregroundMark x1="41333" y1="15556" x2="41333" y2="15556"/>
                        <a14:foregroundMark x1="41167" y1="13111" x2="41167" y2="13111"/>
                        <a14:foregroundMark x1="45500" y1="49333" x2="45500" y2="49333"/>
                        <a14:foregroundMark x1="40833" y1="51778" x2="40833" y2="51778"/>
                        <a14:foregroundMark x1="44167" y1="61778" x2="44167" y2="61778"/>
                        <a14:foregroundMark x1="46000" y1="71111" x2="46000" y2="71111"/>
                        <a14:foregroundMark x1="46667" y1="76889" x2="46667" y2="76889"/>
                        <a14:foregroundMark x1="43333" y1="76889" x2="43333" y2="76889"/>
                        <a14:foregroundMark x1="42333" y1="74222" x2="42333" y2="74222"/>
                        <a14:foregroundMark x1="46333" y1="80000" x2="46333" y2="80000"/>
                        <a14:foregroundMark x1="50333" y1="81333" x2="50667" y2="80667"/>
                        <a14:foregroundMark x1="51500" y1="67778" x2="51500" y2="67778"/>
                        <a14:foregroundMark x1="51500" y1="59778" x2="51500" y2="59111"/>
                        <a14:foregroundMark x1="51000" y1="52222" x2="51000" y2="50889"/>
                        <a14:foregroundMark x1="51000" y1="43556" x2="51000" y2="42667"/>
                        <a14:foregroundMark x1="50500" y1="37333" x2="50500" y2="37333"/>
                        <a14:foregroundMark x1="49833" y1="40222" x2="52333" y2="48000"/>
                        <a14:foregroundMark x1="50667" y1="36444" x2="52000" y2="55556"/>
                        <a14:foregroundMark x1="59000" y1="41333" x2="58500" y2="53778"/>
                        <a14:foregroundMark x1="58500" y1="53778" x2="55833" y2="62222"/>
                        <a14:foregroundMark x1="55833" y1="62222" x2="53833" y2="64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173" t="6091" r="25670" b="7594"/>
          <a:stretch/>
        </p:blipFill>
        <p:spPr>
          <a:xfrm rot="10800000">
            <a:off x="962977" y="1046857"/>
            <a:ext cx="629223" cy="812116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B4E0CC7A-BC41-4AED-AFB1-93F0B0446991}"/>
              </a:ext>
            </a:extLst>
          </p:cNvPr>
          <p:cNvGrpSpPr/>
          <p:nvPr/>
        </p:nvGrpSpPr>
        <p:grpSpPr>
          <a:xfrm>
            <a:off x="606931" y="3500194"/>
            <a:ext cx="1353674" cy="300005"/>
            <a:chOff x="1567542" y="4124131"/>
            <a:chExt cx="3694923" cy="793102"/>
          </a:xfrm>
        </p:grpSpPr>
        <p:sp>
          <p:nvSpPr>
            <p:cNvPr id="19" name="사각형: 둥근 위쪽 모서리 18">
              <a:extLst>
                <a:ext uri="{FF2B5EF4-FFF2-40B4-BE49-F238E27FC236}">
                  <a16:creationId xmlns:a16="http://schemas.microsoft.com/office/drawing/2014/main" id="{25E16F3B-54D3-457C-AC32-C9DA6FBA5BAF}"/>
                </a:ext>
              </a:extLst>
            </p:cNvPr>
            <p:cNvSpPr/>
            <p:nvPr/>
          </p:nvSpPr>
          <p:spPr>
            <a:xfrm>
              <a:off x="1567542" y="4469364"/>
              <a:ext cx="3694923" cy="44786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BECE4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모리스9" panose="020B0600000101010101" charset="-127"/>
                <a:ea typeface="모리스9" panose="020B0600000101010101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83DF5AA-FC4B-4C2E-B395-7A6C70883F73}"/>
                </a:ext>
              </a:extLst>
            </p:cNvPr>
            <p:cNvSpPr/>
            <p:nvPr/>
          </p:nvSpPr>
          <p:spPr>
            <a:xfrm>
              <a:off x="1992084" y="4124131"/>
              <a:ext cx="2845837" cy="345233"/>
            </a:xfrm>
            <a:prstGeom prst="rect">
              <a:avLst/>
            </a:prstGeom>
            <a:solidFill>
              <a:srgbClr val="FF0000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모리스9" panose="020B0600000101010101" charset="-127"/>
                <a:ea typeface="모리스9" panose="020B0600000101010101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94EBB79-726D-4A30-9D45-4FBCDD92BF84}"/>
              </a:ext>
            </a:extLst>
          </p:cNvPr>
          <p:cNvGrpSpPr/>
          <p:nvPr/>
        </p:nvGrpSpPr>
        <p:grpSpPr>
          <a:xfrm>
            <a:off x="606931" y="4988031"/>
            <a:ext cx="1353674" cy="327637"/>
            <a:chOff x="1567542" y="4124131"/>
            <a:chExt cx="3694923" cy="793102"/>
          </a:xfrm>
        </p:grpSpPr>
        <p:sp>
          <p:nvSpPr>
            <p:cNvPr id="22" name="사각형: 둥근 위쪽 모서리 21">
              <a:extLst>
                <a:ext uri="{FF2B5EF4-FFF2-40B4-BE49-F238E27FC236}">
                  <a16:creationId xmlns:a16="http://schemas.microsoft.com/office/drawing/2014/main" id="{B9B9A2FB-CCAD-4C10-B348-950792BB9A57}"/>
                </a:ext>
              </a:extLst>
            </p:cNvPr>
            <p:cNvSpPr/>
            <p:nvPr/>
          </p:nvSpPr>
          <p:spPr>
            <a:xfrm>
              <a:off x="1567542" y="4469364"/>
              <a:ext cx="3694923" cy="44786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BECE4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모리스9" panose="020B0600000101010101" charset="-127"/>
                <a:ea typeface="모리스9" panose="020B0600000101010101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98C47F1-3A96-49C5-AA58-B467A3B18EDC}"/>
                </a:ext>
              </a:extLst>
            </p:cNvPr>
            <p:cNvSpPr/>
            <p:nvPr/>
          </p:nvSpPr>
          <p:spPr>
            <a:xfrm>
              <a:off x="1992084" y="4124131"/>
              <a:ext cx="2845837" cy="345233"/>
            </a:xfrm>
            <a:prstGeom prst="rect">
              <a:avLst/>
            </a:prstGeom>
            <a:solidFill>
              <a:srgbClr val="66FF33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모리스9" panose="020B0600000101010101" charset="-127"/>
                <a:ea typeface="모리스9" panose="020B0600000101010101" charset="-127"/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D1B10331-68E8-40B3-974C-795D645C1F5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89" b="90222" l="23667" r="89167">
                        <a14:foregroundMark x1="41833" y1="18667" x2="41833" y2="18667"/>
                        <a14:foregroundMark x1="41833" y1="8889" x2="41833" y2="8889"/>
                        <a14:foregroundMark x1="70667" y1="39333" x2="70667" y2="39333"/>
                        <a14:foregroundMark x1="70333" y1="72222" x2="70333" y2="72222"/>
                        <a14:foregroundMark x1="62333" y1="90222" x2="62333" y2="90222"/>
                        <a14:foregroundMark x1="42500" y1="34444" x2="42500" y2="34444"/>
                        <a14:foregroundMark x1="47833" y1="53556" x2="47833" y2="53556"/>
                        <a14:foregroundMark x1="47333" y1="62889" x2="47333" y2="62889"/>
                        <a14:foregroundMark x1="54167" y1="77778" x2="54167" y2="77778"/>
                        <a14:foregroundMark x1="64500" y1="64222" x2="64500" y2="64222"/>
                        <a14:foregroundMark x1="53833" y1="56667" x2="53833" y2="56667"/>
                        <a14:foregroundMark x1="47833" y1="58667" x2="47833" y2="58667"/>
                        <a14:foregroundMark x1="37167" y1="61778" x2="37167" y2="61778"/>
                        <a14:foregroundMark x1="35000" y1="52444" x2="35667" y2="53111"/>
                        <a14:foregroundMark x1="43667" y1="59111" x2="43667" y2="59111"/>
                        <a14:foregroundMark x1="34500" y1="58222" x2="34500" y2="58222"/>
                        <a14:foregroundMark x1="37667" y1="54889" x2="37667" y2="54889"/>
                        <a14:foregroundMark x1="37667" y1="60444" x2="37667" y2="60444"/>
                        <a14:foregroundMark x1="40000" y1="59778" x2="40000" y2="59778"/>
                        <a14:foregroundMark x1="41000" y1="55556" x2="41000" y2="55556"/>
                        <a14:foregroundMark x1="41500" y1="47778" x2="41500" y2="47778"/>
                        <a14:foregroundMark x1="41500" y1="42000" x2="41500" y2="42000"/>
                        <a14:foregroundMark x1="41500" y1="32222" x2="41500" y2="32222"/>
                        <a14:foregroundMark x1="46500" y1="19556" x2="46500" y2="19556"/>
                        <a14:foregroundMark x1="55667" y1="31333" x2="55667" y2="31333"/>
                        <a14:foregroundMark x1="64333" y1="36444" x2="64333" y2="36444"/>
                        <a14:foregroundMark x1="58000" y1="46667" x2="58000" y2="46667"/>
                        <a14:foregroundMark x1="51333" y1="50000" x2="51333" y2="50000"/>
                        <a14:foregroundMark x1="42833" y1="44667" x2="42833" y2="44667"/>
                        <a14:foregroundMark x1="42000" y1="37778" x2="42000" y2="37778"/>
                        <a14:foregroundMark x1="42000" y1="30444" x2="42000" y2="30444"/>
                        <a14:foregroundMark x1="42167" y1="24222" x2="42167" y2="24222"/>
                        <a14:foregroundMark x1="42167" y1="20000" x2="42167" y2="20000"/>
                        <a14:foregroundMark x1="41333" y1="15556" x2="41333" y2="15556"/>
                        <a14:foregroundMark x1="41167" y1="13111" x2="41167" y2="13111"/>
                        <a14:foregroundMark x1="45500" y1="49333" x2="45500" y2="49333"/>
                        <a14:foregroundMark x1="40833" y1="51778" x2="40833" y2="51778"/>
                        <a14:foregroundMark x1="44167" y1="61778" x2="44167" y2="61778"/>
                        <a14:foregroundMark x1="46000" y1="71111" x2="46000" y2="71111"/>
                        <a14:foregroundMark x1="46667" y1="76889" x2="46667" y2="76889"/>
                        <a14:foregroundMark x1="43333" y1="76889" x2="43333" y2="76889"/>
                        <a14:foregroundMark x1="42333" y1="74222" x2="42333" y2="74222"/>
                        <a14:foregroundMark x1="46333" y1="80000" x2="46333" y2="80000"/>
                        <a14:foregroundMark x1="50333" y1="81333" x2="50667" y2="80667"/>
                        <a14:foregroundMark x1="51500" y1="67778" x2="51500" y2="67778"/>
                        <a14:foregroundMark x1="51500" y1="59778" x2="51500" y2="59111"/>
                        <a14:foregroundMark x1="51000" y1="52222" x2="51000" y2="50889"/>
                        <a14:foregroundMark x1="51000" y1="43556" x2="51000" y2="42667"/>
                        <a14:foregroundMark x1="50500" y1="37333" x2="50500" y2="37333"/>
                        <a14:foregroundMark x1="49833" y1="40222" x2="52333" y2="48000"/>
                        <a14:foregroundMark x1="50667" y1="36444" x2="52000" y2="55556"/>
                        <a14:foregroundMark x1="59000" y1="41333" x2="58500" y2="53778"/>
                        <a14:foregroundMark x1="58500" y1="53778" x2="55833" y2="62222"/>
                        <a14:foregroundMark x1="55833" y1="62222" x2="53833" y2="64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173" t="6091" r="25670" b="7594"/>
          <a:stretch/>
        </p:blipFill>
        <p:spPr>
          <a:xfrm rot="10800000">
            <a:off x="962976" y="2630081"/>
            <a:ext cx="629224" cy="81211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8CAB99D-8C88-4BF3-B89C-E95E3D09678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89" b="90222" l="23667" r="89167">
                        <a14:foregroundMark x1="41833" y1="18667" x2="41833" y2="18667"/>
                        <a14:foregroundMark x1="41833" y1="8889" x2="41833" y2="8889"/>
                        <a14:foregroundMark x1="70667" y1="39333" x2="70667" y2="39333"/>
                        <a14:foregroundMark x1="70333" y1="72222" x2="70333" y2="72222"/>
                        <a14:foregroundMark x1="62333" y1="90222" x2="62333" y2="90222"/>
                        <a14:foregroundMark x1="42500" y1="34444" x2="42500" y2="34444"/>
                        <a14:foregroundMark x1="47833" y1="53556" x2="47833" y2="53556"/>
                        <a14:foregroundMark x1="47333" y1="62889" x2="47333" y2="62889"/>
                        <a14:foregroundMark x1="54167" y1="77778" x2="54167" y2="77778"/>
                        <a14:foregroundMark x1="64500" y1="64222" x2="64500" y2="64222"/>
                        <a14:foregroundMark x1="53833" y1="56667" x2="53833" y2="56667"/>
                        <a14:foregroundMark x1="47833" y1="58667" x2="47833" y2="58667"/>
                        <a14:foregroundMark x1="37167" y1="61778" x2="37167" y2="61778"/>
                        <a14:foregroundMark x1="35000" y1="52444" x2="35667" y2="53111"/>
                        <a14:foregroundMark x1="43667" y1="59111" x2="43667" y2="59111"/>
                        <a14:foregroundMark x1="34500" y1="58222" x2="34500" y2="58222"/>
                        <a14:foregroundMark x1="37667" y1="54889" x2="37667" y2="54889"/>
                        <a14:foregroundMark x1="37667" y1="60444" x2="37667" y2="60444"/>
                        <a14:foregroundMark x1="40000" y1="59778" x2="40000" y2="59778"/>
                        <a14:foregroundMark x1="41000" y1="55556" x2="41000" y2="55556"/>
                        <a14:foregroundMark x1="41500" y1="47778" x2="41500" y2="47778"/>
                        <a14:foregroundMark x1="41500" y1="42000" x2="41500" y2="42000"/>
                        <a14:foregroundMark x1="41500" y1="32222" x2="41500" y2="32222"/>
                        <a14:foregroundMark x1="46500" y1="19556" x2="46500" y2="19556"/>
                        <a14:foregroundMark x1="55667" y1="31333" x2="55667" y2="31333"/>
                        <a14:foregroundMark x1="64333" y1="36444" x2="64333" y2="36444"/>
                        <a14:foregroundMark x1="58000" y1="46667" x2="58000" y2="46667"/>
                        <a14:foregroundMark x1="51333" y1="50000" x2="51333" y2="50000"/>
                        <a14:foregroundMark x1="42833" y1="44667" x2="42833" y2="44667"/>
                        <a14:foregroundMark x1="42000" y1="37778" x2="42000" y2="37778"/>
                        <a14:foregroundMark x1="42000" y1="30444" x2="42000" y2="30444"/>
                        <a14:foregroundMark x1="42167" y1="24222" x2="42167" y2="24222"/>
                        <a14:foregroundMark x1="42167" y1="20000" x2="42167" y2="20000"/>
                        <a14:foregroundMark x1="41333" y1="15556" x2="41333" y2="15556"/>
                        <a14:foregroundMark x1="41167" y1="13111" x2="41167" y2="13111"/>
                        <a14:foregroundMark x1="45500" y1="49333" x2="45500" y2="49333"/>
                        <a14:foregroundMark x1="40833" y1="51778" x2="40833" y2="51778"/>
                        <a14:foregroundMark x1="44167" y1="61778" x2="44167" y2="61778"/>
                        <a14:foregroundMark x1="46000" y1="71111" x2="46000" y2="71111"/>
                        <a14:foregroundMark x1="46667" y1="76889" x2="46667" y2="76889"/>
                        <a14:foregroundMark x1="43333" y1="76889" x2="43333" y2="76889"/>
                        <a14:foregroundMark x1="42333" y1="74222" x2="42333" y2="74222"/>
                        <a14:foregroundMark x1="46333" y1="80000" x2="46333" y2="80000"/>
                        <a14:foregroundMark x1="50333" y1="81333" x2="50667" y2="80667"/>
                        <a14:foregroundMark x1="51500" y1="67778" x2="51500" y2="67778"/>
                        <a14:foregroundMark x1="51500" y1="59778" x2="51500" y2="59111"/>
                        <a14:foregroundMark x1="51000" y1="52222" x2="51000" y2="50889"/>
                        <a14:foregroundMark x1="51000" y1="43556" x2="51000" y2="42667"/>
                        <a14:foregroundMark x1="50500" y1="37333" x2="50500" y2="37333"/>
                        <a14:foregroundMark x1="49833" y1="40222" x2="52333" y2="48000"/>
                        <a14:foregroundMark x1="50667" y1="36444" x2="52000" y2="55556"/>
                        <a14:foregroundMark x1="59000" y1="41333" x2="58500" y2="53778"/>
                        <a14:foregroundMark x1="58500" y1="53778" x2="55833" y2="62222"/>
                        <a14:foregroundMark x1="55833" y1="62222" x2="53833" y2="64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173" t="6091" r="25670" b="7594"/>
          <a:stretch/>
        </p:blipFill>
        <p:spPr>
          <a:xfrm rot="10800000">
            <a:off x="962976" y="4115217"/>
            <a:ext cx="629224" cy="81211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FD8AAE8-5C2E-4D6A-85FC-F9253049ABEB}"/>
              </a:ext>
            </a:extLst>
          </p:cNvPr>
          <p:cNvSpPr txBox="1"/>
          <p:nvPr/>
        </p:nvSpPr>
        <p:spPr>
          <a:xfrm>
            <a:off x="2049502" y="1211777"/>
            <a:ext cx="1229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rgbClr val="0070C0"/>
                </a:solidFill>
                <a:latin typeface="모리스9" panose="020B0600000101010101" charset="-127"/>
                <a:ea typeface="모리스9" panose="020B0600000101010101" charset="-127"/>
              </a:rPr>
              <a:t>2048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BCE96D-0E5B-4A0E-A486-D13FB2ED08EE}"/>
              </a:ext>
            </a:extLst>
          </p:cNvPr>
          <p:cNvSpPr txBox="1"/>
          <p:nvPr/>
        </p:nvSpPr>
        <p:spPr>
          <a:xfrm>
            <a:off x="2078600" y="2720230"/>
            <a:ext cx="1521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FF0000"/>
                </a:solidFill>
                <a:latin typeface="모리스9" panose="020B0600000101010101" charset="-127"/>
                <a:ea typeface="모리스9" panose="020B0600000101010101" charset="-127"/>
              </a:rPr>
              <a:t>뱀 게임</a:t>
            </a:r>
            <a:endParaRPr lang="en-US" altLang="ko-KR" sz="2800" dirty="0" smtClean="0">
              <a:solidFill>
                <a:srgbClr val="FF0000"/>
              </a:solidFill>
              <a:latin typeface="모리스9" panose="020B0600000101010101" charset="-127"/>
              <a:ea typeface="모리스9" panose="020B0600000101010101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2FFC15-36BA-4596-AFBE-C2C061B9911E}"/>
              </a:ext>
            </a:extLst>
          </p:cNvPr>
          <p:cNvSpPr txBox="1"/>
          <p:nvPr/>
        </p:nvSpPr>
        <p:spPr>
          <a:xfrm>
            <a:off x="4635298" y="4179841"/>
            <a:ext cx="49574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2800" dirty="0" smtClean="0">
                <a:solidFill>
                  <a:srgbClr val="00B050"/>
                </a:solidFill>
                <a:latin typeface="모리스9" panose="020B0600000101010101" charset="-127"/>
                <a:ea typeface="모리스9" panose="020B0600000101010101" charset="-127"/>
              </a:rPr>
              <a:t>TEACHABLE MACHINE </a:t>
            </a:r>
            <a:r>
              <a:rPr lang="ko-KR" altLang="en-US" sz="2800" dirty="0" smtClean="0">
                <a:solidFill>
                  <a:srgbClr val="00B050"/>
                </a:solidFill>
                <a:latin typeface="모리스9" panose="020B0600000101010101" charset="-127"/>
                <a:ea typeface="모리스9" panose="020B0600000101010101" charset="-127"/>
              </a:rPr>
              <a:t>사용</a:t>
            </a:r>
            <a:endParaRPr lang="en-US" altLang="ko-KR" sz="2800" dirty="0" smtClean="0">
              <a:solidFill>
                <a:srgbClr val="00B050"/>
              </a:solidFill>
              <a:latin typeface="모리스9" panose="020B0600000101010101" charset="-127"/>
              <a:ea typeface="모리스9" panose="020B0600000101010101" charset="-127"/>
            </a:endParaRPr>
          </a:p>
          <a:p>
            <a:r>
              <a:rPr lang="en-US" altLang="ko-KR" sz="2800" dirty="0" smtClean="0">
                <a:solidFill>
                  <a:srgbClr val="00B050"/>
                </a:solidFill>
                <a:latin typeface="모리스9" panose="020B0600000101010101" charset="-127"/>
                <a:ea typeface="모리스9" panose="020B0600000101010101" charset="-127"/>
              </a:rPr>
              <a:t>	</a:t>
            </a:r>
            <a:r>
              <a:rPr lang="ko-KR" altLang="en-US" sz="2800" dirty="0" smtClean="0">
                <a:solidFill>
                  <a:srgbClr val="00B050"/>
                </a:solidFill>
                <a:latin typeface="모리스9" panose="020B0600000101010101" charset="-127"/>
                <a:ea typeface="모리스9" panose="020B0600000101010101" charset="-127"/>
              </a:rPr>
              <a:t>다양한 포즈 학습</a:t>
            </a:r>
            <a:r>
              <a:rPr lang="en-US" altLang="ko-KR" sz="2800" dirty="0" smtClean="0">
                <a:latin typeface="모리스9" panose="020B0600000101010101" charset="-127"/>
                <a:ea typeface="모리스9" panose="020B0600000101010101" charset="-127"/>
              </a:rPr>
              <a:t>,</a:t>
            </a:r>
            <a:r>
              <a:rPr lang="en-US" altLang="ko-KR" sz="2800" dirty="0" smtClean="0">
                <a:solidFill>
                  <a:srgbClr val="00B050"/>
                </a:solidFill>
                <a:latin typeface="모리스9" panose="020B0600000101010101" charset="-127"/>
                <a:ea typeface="모리스9" panose="020B0600000101010101" charset="-127"/>
              </a:rPr>
              <a:t>,</a:t>
            </a:r>
          </a:p>
          <a:p>
            <a:r>
              <a:rPr lang="en-US" altLang="ko-KR" sz="2800" dirty="0">
                <a:solidFill>
                  <a:srgbClr val="00B050"/>
                </a:solidFill>
                <a:latin typeface="모리스9" panose="020B0600000101010101" charset="-127"/>
                <a:ea typeface="모리스9" panose="020B0600000101010101" charset="-127"/>
              </a:rPr>
              <a:t>	</a:t>
            </a:r>
            <a:r>
              <a:rPr lang="en-US" altLang="ko-KR" sz="2800" dirty="0" err="1" smtClean="0">
                <a:solidFill>
                  <a:srgbClr val="00B050"/>
                </a:solidFill>
                <a:latin typeface="모리스9" panose="020B0600000101010101" charset="-127"/>
                <a:ea typeface="모리스9" panose="020B0600000101010101" charset="-127"/>
              </a:rPr>
              <a:t>WebRTC</a:t>
            </a:r>
            <a:endParaRPr lang="en-US" altLang="ko-KR" sz="2800" dirty="0" smtClean="0">
              <a:latin typeface="모리스9" panose="020B0600000101010101" charset="-127"/>
              <a:ea typeface="모리스9" panose="020B0600000101010101" charset="-127"/>
            </a:endParaRPr>
          </a:p>
        </p:txBody>
      </p:sp>
      <p:pic>
        <p:nvPicPr>
          <p:cNvPr id="30" name="그림 29" descr="클립아트이(가) 표시된 사진&#10;&#10;매우 높은 신뢰도로 생성된 설명">
            <a:extLst>
              <a:ext uri="{FF2B5EF4-FFF2-40B4-BE49-F238E27FC236}">
                <a16:creationId xmlns:a16="http://schemas.microsoft.com/office/drawing/2014/main" id="{73A392D2-2C0C-4DFA-9C80-7E0059C927A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308" b="92308" l="8667" r="90667">
                        <a14:foregroundMark x1="57333" y1="29615" x2="53000" y2="43077"/>
                        <a14:foregroundMark x1="68000" y1="29231" x2="69000" y2="39615"/>
                        <a14:foregroundMark x1="60333" y1="35000" x2="55667" y2="44231"/>
                        <a14:foregroundMark x1="55667" y1="9231" x2="55667" y2="9231"/>
                        <a14:foregroundMark x1="51667" y1="10769" x2="51667" y2="10769"/>
                        <a14:foregroundMark x1="55333" y1="7308" x2="55333" y2="7308"/>
                        <a14:foregroundMark x1="45667" y1="91154" x2="45667" y2="91154"/>
                        <a14:foregroundMark x1="52333" y1="92308" x2="52333" y2="92308"/>
                        <a14:foregroundMark x1="9000" y1="75769" x2="9000" y2="75769"/>
                        <a14:foregroundMark x1="8667" y1="47692" x2="8667" y2="47692"/>
                        <a14:foregroundMark x1="90667" y1="50000" x2="90667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99" y="92969"/>
            <a:ext cx="580217" cy="50285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10331F-3BF6-43F7-A9F5-7F17F210E5A9}"/>
              </a:ext>
            </a:extLst>
          </p:cNvPr>
          <p:cNvSpPr txBox="1"/>
          <p:nvPr/>
        </p:nvSpPr>
        <p:spPr>
          <a:xfrm>
            <a:off x="883036" y="86811"/>
            <a:ext cx="3231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모리스9" panose="020B0600000101010101" charset="-127"/>
                <a:ea typeface="모리스9" panose="020B0600000101010101" charset="-127"/>
                <a:cs typeface="+mn-cs"/>
              </a:rPr>
              <a:t> 향후 일정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모리스9" panose="020B0600000101010101" charset="-127"/>
              <a:ea typeface="모리스9" panose="020B0600000101010101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BCE96D-0E5B-4A0E-A486-D13FB2ED08EE}"/>
              </a:ext>
            </a:extLst>
          </p:cNvPr>
          <p:cNvSpPr txBox="1"/>
          <p:nvPr/>
        </p:nvSpPr>
        <p:spPr>
          <a:xfrm>
            <a:off x="4635298" y="2630081"/>
            <a:ext cx="53384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FF0000"/>
                </a:solidFill>
                <a:latin typeface="모리스9" panose="020B0600000101010101" charset="-127"/>
                <a:ea typeface="모리스9" panose="020B0600000101010101" charset="-127"/>
              </a:rPr>
              <a:t>- </a:t>
            </a:r>
            <a:r>
              <a:rPr lang="ko-KR" altLang="en-US" sz="2800" dirty="0" smtClean="0">
                <a:solidFill>
                  <a:srgbClr val="FF0000"/>
                </a:solidFill>
                <a:latin typeface="모리스9" panose="020B0600000101010101" charset="-127"/>
                <a:ea typeface="모리스9" panose="020B0600000101010101" charset="-127"/>
              </a:rPr>
              <a:t>난이도 다양화</a:t>
            </a:r>
            <a:r>
              <a:rPr lang="en-US" altLang="ko-KR" sz="2800" dirty="0" smtClean="0">
                <a:solidFill>
                  <a:srgbClr val="FF0000"/>
                </a:solidFill>
                <a:latin typeface="모리스9" panose="020B0600000101010101" charset="-127"/>
                <a:ea typeface="모리스9" panose="020B0600000101010101" charset="-127"/>
              </a:rPr>
              <a:t>,</a:t>
            </a:r>
          </a:p>
          <a:p>
            <a:r>
              <a:rPr lang="ko-KR" altLang="en-US" sz="2800" dirty="0" smtClean="0">
                <a:solidFill>
                  <a:srgbClr val="FF0000"/>
                </a:solidFill>
                <a:latin typeface="모리스9" panose="020B0600000101010101" charset="-127"/>
                <a:ea typeface="모리스9" panose="020B0600000101010101" charset="-127"/>
              </a:rPr>
              <a:t>   모델 파일을 </a:t>
            </a:r>
            <a:r>
              <a:rPr lang="en-US" altLang="ko-KR" sz="2800" dirty="0" smtClean="0">
                <a:solidFill>
                  <a:srgbClr val="FF0000"/>
                </a:solidFill>
                <a:latin typeface="모리스9" panose="020B0600000101010101" charset="-127"/>
                <a:ea typeface="모리스9" panose="020B0600000101010101" charset="-127"/>
              </a:rPr>
              <a:t>JAVA</a:t>
            </a:r>
            <a:r>
              <a:rPr lang="ko-KR" altLang="en-US" sz="2800" dirty="0" smtClean="0">
                <a:solidFill>
                  <a:srgbClr val="FF0000"/>
                </a:solidFill>
                <a:latin typeface="모리스9" panose="020B0600000101010101" charset="-127"/>
                <a:ea typeface="모리스9" panose="020B0600000101010101" charset="-127"/>
              </a:rPr>
              <a:t>에서 읽어야함</a:t>
            </a:r>
            <a:endParaRPr lang="en-US" altLang="ko-KR" sz="2800" dirty="0" smtClean="0">
              <a:solidFill>
                <a:srgbClr val="FF0000"/>
              </a:solidFill>
              <a:latin typeface="모리스9" panose="020B0600000101010101" charset="-127"/>
              <a:ea typeface="모리스9" panose="020B0600000101010101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D8AAE8-5C2E-4D6A-85FC-F9253049ABEB}"/>
              </a:ext>
            </a:extLst>
          </p:cNvPr>
          <p:cNvSpPr txBox="1"/>
          <p:nvPr/>
        </p:nvSpPr>
        <p:spPr>
          <a:xfrm>
            <a:off x="4635298" y="1369365"/>
            <a:ext cx="30418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0070C0"/>
                </a:solidFill>
                <a:latin typeface="모리스9" panose="020B0600000101010101" charset="-127"/>
                <a:ea typeface="모리스9" panose="020B0600000101010101" charset="-127"/>
              </a:rPr>
              <a:t>- </a:t>
            </a:r>
            <a:r>
              <a:rPr lang="ko-KR" altLang="en-US" sz="2800" dirty="0" smtClean="0">
                <a:solidFill>
                  <a:srgbClr val="0070C0"/>
                </a:solidFill>
                <a:latin typeface="모리스9" panose="020B0600000101010101" charset="-127"/>
                <a:ea typeface="모리스9" panose="020B0600000101010101" charset="-127"/>
              </a:rPr>
              <a:t>난이도 조절</a:t>
            </a:r>
            <a:r>
              <a:rPr lang="en-US" altLang="ko-KR" sz="2800" dirty="0" smtClean="0">
                <a:solidFill>
                  <a:srgbClr val="0070C0"/>
                </a:solidFill>
                <a:latin typeface="모리스9" panose="020B0600000101010101" charset="-127"/>
                <a:ea typeface="모리스9" panose="020B0600000101010101" charset="-127"/>
              </a:rPr>
              <a:t>,</a:t>
            </a:r>
          </a:p>
          <a:p>
            <a:r>
              <a:rPr lang="en-US" altLang="ko-KR" sz="2800" dirty="0" smtClean="0">
                <a:solidFill>
                  <a:srgbClr val="0070C0"/>
                </a:solidFill>
                <a:latin typeface="모리스9" panose="020B0600000101010101" charset="-127"/>
                <a:ea typeface="모리스9" panose="020B0600000101010101" charset="-127"/>
              </a:rPr>
              <a:t>  PYGAME </a:t>
            </a:r>
            <a:r>
              <a:rPr lang="ko-KR" altLang="en-US" sz="2800" dirty="0" smtClean="0">
                <a:solidFill>
                  <a:srgbClr val="0070C0"/>
                </a:solidFill>
                <a:latin typeface="모리스9" panose="020B0600000101010101" charset="-127"/>
                <a:ea typeface="모리스9" panose="020B0600000101010101" charset="-127"/>
              </a:rPr>
              <a:t>의 한계</a:t>
            </a:r>
            <a:endParaRPr lang="en-US" altLang="ko-KR" sz="2800" dirty="0" smtClean="0">
              <a:solidFill>
                <a:srgbClr val="0070C0"/>
              </a:solidFill>
              <a:latin typeface="모리스9" panose="020B0600000101010101" charset="-127"/>
              <a:ea typeface="모리스9" panose="020B0600000101010101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D2FFC15-36BA-4596-AFBE-C2C061B9911E}"/>
              </a:ext>
            </a:extLst>
          </p:cNvPr>
          <p:cNvSpPr txBox="1"/>
          <p:nvPr/>
        </p:nvSpPr>
        <p:spPr>
          <a:xfrm>
            <a:off x="2078600" y="4299066"/>
            <a:ext cx="2247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00B050"/>
                </a:solidFill>
                <a:latin typeface="모리스9" panose="020B0600000101010101" charset="-127"/>
                <a:ea typeface="모리스9" panose="020B0600000101010101" charset="-127"/>
              </a:rPr>
              <a:t>두뇌의 벽</a:t>
            </a:r>
            <a:endParaRPr lang="en-US" altLang="ko-KR" sz="3600" dirty="0" smtClean="0">
              <a:solidFill>
                <a:srgbClr val="00B050"/>
              </a:solidFill>
              <a:latin typeface="모리스9" panose="020B0600000101010101" charset="-127"/>
              <a:ea typeface="모리스9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665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1.45833E-6 -1.48148E-6 L 0.00013 0.04931 " pathEditMode="relative" rAng="0" ptsTypes="AA">
                                      <p:cBhvr>
                                        <p:cTn id="9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6.25E-7 -1.48148E-6 L 0.00013 0.04931 " pathEditMode="relative" rAng="0" ptsTypes="AA">
                                      <p:cBhvr>
                                        <p:cTn id="22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repeatCount="10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48148E-6 L 0.00013 0.04931 " pathEditMode="relative" rAng="0" ptsTypes="AA">
                                      <p:cBhvr>
                                        <p:cTn id="35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32" grpId="0"/>
      <p:bldP spid="33" grpId="0"/>
      <p:bldP spid="3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77A690-6C21-46C1-AA62-6D6C1209ABCA}"/>
              </a:ext>
            </a:extLst>
          </p:cNvPr>
          <p:cNvSpPr txBox="1"/>
          <p:nvPr/>
        </p:nvSpPr>
        <p:spPr>
          <a:xfrm>
            <a:off x="2194932" y="2773402"/>
            <a:ext cx="780213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solidFill>
                  <a:srgbClr val="FF3300"/>
                </a:solidFill>
                <a:latin typeface="Press Start" panose="020B0600000101010101" charset="0"/>
                <a:ea typeface="모리스9" panose="020B0600000101010101" charset="-127"/>
              </a:rPr>
              <a:t>GAME OVER</a:t>
            </a:r>
            <a:endParaRPr lang="ko-KR" altLang="en-US" sz="6600" dirty="0">
              <a:solidFill>
                <a:srgbClr val="00FFFF"/>
              </a:solidFill>
              <a:latin typeface="Press Start" panose="020B0600000101010101" charset="0"/>
              <a:ea typeface="모리스9" panose="020B0600000101010101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DF3D66-CC3D-4E08-83F1-5F8078D8E942}"/>
              </a:ext>
            </a:extLst>
          </p:cNvPr>
          <p:cNvSpPr txBox="1"/>
          <p:nvPr/>
        </p:nvSpPr>
        <p:spPr>
          <a:xfrm>
            <a:off x="3951824" y="4184315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rgbClr val="FFFF00"/>
                </a:solidFill>
                <a:latin typeface="Press Start" panose="02000009000000000000" pitchFamily="49" charset="0"/>
              </a:rPr>
              <a:t>Thank You!</a:t>
            </a:r>
            <a:endParaRPr lang="ko-KR" altLang="en-US" sz="3200" dirty="0">
              <a:solidFill>
                <a:srgbClr val="FFFF00"/>
              </a:solidFill>
              <a:latin typeface="Press Start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47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 l="-4000" t="-31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810331F-3BF6-43F7-A9F5-7F17F210E5A9}"/>
              </a:ext>
            </a:extLst>
          </p:cNvPr>
          <p:cNvSpPr txBox="1"/>
          <p:nvPr/>
        </p:nvSpPr>
        <p:spPr>
          <a:xfrm>
            <a:off x="864138" y="3209737"/>
            <a:ext cx="107810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개발</a:t>
            </a:r>
            <a:endParaRPr lang="ko-KR" altLang="en-US" sz="4400" dirty="0">
              <a:solidFill>
                <a:schemeClr val="bg1"/>
              </a:solidFill>
              <a:latin typeface="모리스9" panose="020B0600000101010101" charset="-127"/>
              <a:ea typeface="모리스9" panose="020B0600000101010101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02FCBA-FA52-4420-889F-1CE1C148B636}"/>
              </a:ext>
            </a:extLst>
          </p:cNvPr>
          <p:cNvSpPr txBox="1"/>
          <p:nvPr/>
        </p:nvSpPr>
        <p:spPr>
          <a:xfrm>
            <a:off x="3931152" y="343330"/>
            <a:ext cx="4646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bg1"/>
                </a:solidFill>
                <a:latin typeface="Press Start" panose="020B0600000101010101" charset="0"/>
                <a:ea typeface="모리스9" panose="020B0600000101010101" charset="-127"/>
              </a:rPr>
              <a:t>STAGE</a:t>
            </a:r>
            <a:endParaRPr lang="ko-KR" altLang="en-US" sz="5400" dirty="0">
              <a:solidFill>
                <a:schemeClr val="bg1"/>
              </a:solidFill>
              <a:latin typeface="Press Start" panose="020B0600000101010101" charset="0"/>
              <a:ea typeface="모리스9" panose="020B0600000101010101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108F16F-AC48-45DF-BDF7-8B908A2B45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9265" y1="67949" x2="72794" y2="85897"/>
                        <a14:backgroundMark x1="53676" y1="19231" x2="53676" y2="19231"/>
                        <a14:backgroundMark x1="72059" y1="29487" x2="72059" y2="29487"/>
                        <a14:backgroundMark x1="44853" y1="25641" x2="44853" y2="25641"/>
                        <a14:backgroundMark x1="37500" y1="27564" x2="37500" y2="27564"/>
                        <a14:backgroundMark x1="26471" y1="28205" x2="26471" y2="28205"/>
                        <a14:backgroundMark x1="28676" y1="37179" x2="28676" y2="37179"/>
                        <a14:backgroundMark x1="77941" y1="32692" x2="77941" y2="32692"/>
                        <a14:backgroundMark x1="83824" y1="38462" x2="83824" y2="38462"/>
                        <a14:backgroundMark x1="88235" y1="53205" x2="88235" y2="53205"/>
                        <a14:backgroundMark x1="22059" y1="41026" x2="22059" y2="41026"/>
                        <a14:backgroundMark x1="19118" y1="48718" x2="19118" y2="48718"/>
                        <a14:backgroundMark x1="22794" y1="53846" x2="22794" y2="53846"/>
                        <a14:backgroundMark x1="22794" y1="54487" x2="22794" y2="54487"/>
                        <a14:backgroundMark x1="85294" y1="83974" x2="85294" y2="83974"/>
                        <a14:backgroundMark x1="83088" y1="77564" x2="83088" y2="77564"/>
                        <a14:backgroundMark x1="86029" y1="68590" x2="86029" y2="68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75" y="2960660"/>
            <a:ext cx="898886" cy="10310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54C6F1B-BF52-4269-AB93-D26A0C75D9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6618" y1="51923" x2="56618" y2="51923"/>
                        <a14:foregroundMark x1="79412" y1="49359" x2="79412" y2="49359"/>
                        <a14:foregroundMark x1="62500" y1="57051" x2="55882" y2="53205"/>
                        <a14:foregroundMark x1="73529" y1="38462" x2="69853" y2="69231"/>
                        <a14:foregroundMark x1="65441" y1="39744" x2="50735" y2="67308"/>
                        <a14:foregroundMark x1="80882" y1="58333" x2="60294" y2="67949"/>
                        <a14:foregroundMark x1="56618" y1="71154" x2="55147" y2="84615"/>
                        <a14:foregroundMark x1="67647" y1="78846" x2="83824" y2="85256"/>
                        <a14:backgroundMark x1="22794" y1="33974" x2="22794" y2="33974"/>
                        <a14:backgroundMark x1="23529" y1="32692" x2="23529" y2="32692"/>
                        <a14:backgroundMark x1="23529" y1="30769" x2="23529" y2="30769"/>
                        <a14:backgroundMark x1="23529" y1="29487" x2="23529" y2="29487"/>
                        <a14:backgroundMark x1="25735" y1="28205" x2="25735" y2="28205"/>
                        <a14:backgroundMark x1="42647" y1="26923" x2="42647" y2="26923"/>
                        <a14:backgroundMark x1="46324" y1="22436" x2="46324" y2="22436"/>
                        <a14:backgroundMark x1="50000" y1="19872" x2="55882" y2="18590"/>
                        <a14:backgroundMark x1="58088" y1="18590" x2="56618" y2="18590"/>
                        <a14:backgroundMark x1="56618" y1="18590" x2="56618" y2="18590"/>
                        <a14:backgroundMark x1="54412" y1="18590" x2="54412" y2="18590"/>
                        <a14:backgroundMark x1="69853" y1="26923" x2="69853" y2="26923"/>
                        <a14:backgroundMark x1="77941" y1="33974" x2="77941" y2="33974"/>
                        <a14:backgroundMark x1="82353" y1="36538" x2="82353" y2="36538"/>
                        <a14:backgroundMark x1="18382" y1="46795" x2="18382" y2="46795"/>
                        <a14:backgroundMark x1="18382" y1="43590" x2="18382" y2="43590"/>
                        <a14:backgroundMark x1="17647" y1="59615" x2="17647" y2="59615"/>
                        <a14:backgroundMark x1="18382" y1="55769" x2="18382" y2="55769"/>
                        <a14:backgroundMark x1="25735" y1="67949" x2="25735" y2="67949"/>
                        <a14:backgroundMark x1="91176" y1="80769" x2="91176" y2="80769"/>
                        <a14:backgroundMark x1="88235" y1="80769" x2="88235" y2="80769"/>
                        <a14:backgroundMark x1="82353" y1="75641" x2="82353" y2="75641"/>
                        <a14:backgroundMark x1="84559" y1="73718" x2="84559" y2="73718"/>
                        <a14:backgroundMark x1="85294" y1="71154" x2="85294" y2="71154"/>
                        <a14:backgroundMark x1="85294" y1="68590" x2="85294" y2="68590"/>
                        <a14:backgroundMark x1="86765" y1="67308" x2="86765" y2="67308"/>
                        <a14:backgroundMark x1="88235" y1="66667" x2="88235" y2="66667"/>
                        <a14:backgroundMark x1="88971" y1="65385" x2="88971" y2="65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75" y="1374468"/>
            <a:ext cx="898886" cy="10310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AEF5D2-46E0-4C6D-97C6-5B096AE598D2}"/>
              </a:ext>
            </a:extLst>
          </p:cNvPr>
          <p:cNvSpPr txBox="1"/>
          <p:nvPr/>
        </p:nvSpPr>
        <p:spPr>
          <a:xfrm>
            <a:off x="741717" y="4809613"/>
            <a:ext cx="110258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향후 일정</a:t>
            </a:r>
            <a:endParaRPr lang="ko-KR" altLang="en-US" sz="4400" dirty="0">
              <a:solidFill>
                <a:schemeClr val="bg1"/>
              </a:solidFill>
              <a:latin typeface="모리스9" panose="020B0600000101010101" charset="-127"/>
              <a:ea typeface="모리스9" panose="020B0600000101010101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469AD71-B371-4FD2-8C65-223213C098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6618" y1="51923" x2="56618" y2="51923"/>
                        <a14:foregroundMark x1="79412" y1="49359" x2="79412" y2="49359"/>
                        <a14:foregroundMark x1="62500" y1="57051" x2="55882" y2="53205"/>
                        <a14:foregroundMark x1="73529" y1="38462" x2="69853" y2="69231"/>
                        <a14:foregroundMark x1="65441" y1="39744" x2="50735" y2="67308"/>
                        <a14:foregroundMark x1="80882" y1="58333" x2="60294" y2="67949"/>
                        <a14:foregroundMark x1="56618" y1="71154" x2="55147" y2="84615"/>
                        <a14:foregroundMark x1="67647" y1="78846" x2="83824" y2="85256"/>
                        <a14:backgroundMark x1="22794" y1="33974" x2="22794" y2="33974"/>
                        <a14:backgroundMark x1="23529" y1="32692" x2="23529" y2="32692"/>
                        <a14:backgroundMark x1="23529" y1="30769" x2="23529" y2="30769"/>
                        <a14:backgroundMark x1="23529" y1="29487" x2="23529" y2="29487"/>
                        <a14:backgroundMark x1="25735" y1="28205" x2="25735" y2="28205"/>
                        <a14:backgroundMark x1="42647" y1="26923" x2="42647" y2="26923"/>
                        <a14:backgroundMark x1="46324" y1="22436" x2="46324" y2="22436"/>
                        <a14:backgroundMark x1="50000" y1="19872" x2="55882" y2="18590"/>
                        <a14:backgroundMark x1="58088" y1="18590" x2="56618" y2="18590"/>
                        <a14:backgroundMark x1="56618" y1="18590" x2="56618" y2="18590"/>
                        <a14:backgroundMark x1="54412" y1="18590" x2="54412" y2="18590"/>
                        <a14:backgroundMark x1="69853" y1="26923" x2="69853" y2="26923"/>
                        <a14:backgroundMark x1="77941" y1="33974" x2="77941" y2="33974"/>
                        <a14:backgroundMark x1="82353" y1="36538" x2="82353" y2="36538"/>
                        <a14:backgroundMark x1="18382" y1="46795" x2="18382" y2="46795"/>
                        <a14:backgroundMark x1="18382" y1="43590" x2="18382" y2="43590"/>
                        <a14:backgroundMark x1="17647" y1="59615" x2="17647" y2="59615"/>
                        <a14:backgroundMark x1="18382" y1="55769" x2="18382" y2="55769"/>
                        <a14:backgroundMark x1="25735" y1="67949" x2="25735" y2="67949"/>
                        <a14:backgroundMark x1="91176" y1="80769" x2="91176" y2="80769"/>
                        <a14:backgroundMark x1="88235" y1="80769" x2="88235" y2="80769"/>
                        <a14:backgroundMark x1="82353" y1="75641" x2="82353" y2="75641"/>
                        <a14:backgroundMark x1="84559" y1="73718" x2="84559" y2="73718"/>
                        <a14:backgroundMark x1="85294" y1="71154" x2="85294" y2="71154"/>
                        <a14:backgroundMark x1="85294" y1="68590" x2="85294" y2="68590"/>
                        <a14:backgroundMark x1="86765" y1="67308" x2="86765" y2="67308"/>
                        <a14:backgroundMark x1="88235" y1="66667" x2="88235" y2="66667"/>
                        <a14:backgroundMark x1="88971" y1="65385" x2="88971" y2="65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75" y="4585550"/>
            <a:ext cx="898886" cy="10310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10331F-3BF6-43F7-A9F5-7F17F210E5A9}"/>
              </a:ext>
            </a:extLst>
          </p:cNvPr>
          <p:cNvSpPr txBox="1"/>
          <p:nvPr/>
        </p:nvSpPr>
        <p:spPr>
          <a:xfrm>
            <a:off x="864137" y="1597404"/>
            <a:ext cx="107810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개요</a:t>
            </a:r>
            <a:endParaRPr lang="ko-KR" altLang="en-US" sz="4400" dirty="0">
              <a:solidFill>
                <a:schemeClr val="bg1"/>
              </a:solidFill>
              <a:latin typeface="모리스9" panose="020B0600000101010101" charset="-127"/>
              <a:ea typeface="모리스9" panose="020B0600000101010101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1630" y="3129320"/>
            <a:ext cx="1879426" cy="16692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59721" y="1592537"/>
            <a:ext cx="2172727" cy="162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7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7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FCD5779-AFB4-4A4B-A644-1AE09734CF1C}"/>
              </a:ext>
            </a:extLst>
          </p:cNvPr>
          <p:cNvSpPr/>
          <p:nvPr/>
        </p:nvSpPr>
        <p:spPr>
          <a:xfrm>
            <a:off x="0" y="661737"/>
            <a:ext cx="12192000" cy="553452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모리스9" panose="020B0600000101010101" charset="-127"/>
              <a:ea typeface="모리스9" panose="020B0600000101010101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36B09D-C696-4036-B5A8-DEFC3649B7F6}"/>
              </a:ext>
            </a:extLst>
          </p:cNvPr>
          <p:cNvSpPr txBox="1"/>
          <p:nvPr/>
        </p:nvSpPr>
        <p:spPr>
          <a:xfrm>
            <a:off x="1779186" y="997491"/>
            <a:ext cx="8633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rgbClr val="00FFFF"/>
                </a:solidFill>
                <a:latin typeface="Press Start" panose="02000009000000000000" pitchFamily="49" charset="0"/>
              </a:rPr>
              <a:t>Man VS AI</a:t>
            </a:r>
            <a:endParaRPr lang="ko-KR" altLang="en-US" sz="5400" dirty="0">
              <a:solidFill>
                <a:srgbClr val="00FFFF"/>
              </a:solidFill>
              <a:latin typeface="Press Start" panose="02000009000000000000" pitchFamily="49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54C6F1B-BF52-4269-AB93-D26A0C75D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6618" y1="51923" x2="56618" y2="51923"/>
                        <a14:foregroundMark x1="79412" y1="49359" x2="79412" y2="49359"/>
                        <a14:foregroundMark x1="62500" y1="57051" x2="55882" y2="53205"/>
                        <a14:foregroundMark x1="73529" y1="38462" x2="69853" y2="69231"/>
                        <a14:foregroundMark x1="65441" y1="39744" x2="50735" y2="67308"/>
                        <a14:foregroundMark x1="80882" y1="58333" x2="60294" y2="67949"/>
                        <a14:foregroundMark x1="56618" y1="71154" x2="55147" y2="84615"/>
                        <a14:foregroundMark x1="67647" y1="78846" x2="83824" y2="85256"/>
                        <a14:backgroundMark x1="22794" y1="33974" x2="22794" y2="33974"/>
                        <a14:backgroundMark x1="23529" y1="32692" x2="23529" y2="32692"/>
                        <a14:backgroundMark x1="23529" y1="30769" x2="23529" y2="30769"/>
                        <a14:backgroundMark x1="23529" y1="29487" x2="23529" y2="29487"/>
                        <a14:backgroundMark x1="25735" y1="28205" x2="25735" y2="28205"/>
                        <a14:backgroundMark x1="42647" y1="26923" x2="42647" y2="26923"/>
                        <a14:backgroundMark x1="46324" y1="22436" x2="46324" y2="22436"/>
                        <a14:backgroundMark x1="50000" y1="19872" x2="55882" y2="18590"/>
                        <a14:backgroundMark x1="58088" y1="18590" x2="56618" y2="18590"/>
                        <a14:backgroundMark x1="56618" y1="18590" x2="56618" y2="18590"/>
                        <a14:backgroundMark x1="54412" y1="18590" x2="54412" y2="18590"/>
                        <a14:backgroundMark x1="69853" y1="26923" x2="69853" y2="26923"/>
                        <a14:backgroundMark x1="77941" y1="33974" x2="77941" y2="33974"/>
                        <a14:backgroundMark x1="82353" y1="36538" x2="82353" y2="36538"/>
                        <a14:backgroundMark x1="18382" y1="46795" x2="18382" y2="46795"/>
                        <a14:backgroundMark x1="18382" y1="43590" x2="18382" y2="43590"/>
                        <a14:backgroundMark x1="17647" y1="59615" x2="17647" y2="59615"/>
                        <a14:backgroundMark x1="18382" y1="55769" x2="18382" y2="55769"/>
                        <a14:backgroundMark x1="25735" y1="67949" x2="25735" y2="67949"/>
                        <a14:backgroundMark x1="91176" y1="80769" x2="91176" y2="80769"/>
                        <a14:backgroundMark x1="88235" y1="80769" x2="88235" y2="80769"/>
                        <a14:backgroundMark x1="82353" y1="75641" x2="82353" y2="75641"/>
                        <a14:backgroundMark x1="84559" y1="73718" x2="84559" y2="73718"/>
                        <a14:backgroundMark x1="85294" y1="71154" x2="85294" y2="71154"/>
                        <a14:backgroundMark x1="85294" y1="68590" x2="85294" y2="68590"/>
                        <a14:backgroundMark x1="86765" y1="67308" x2="86765" y2="67308"/>
                        <a14:backgroundMark x1="88235" y1="66667" x2="88235" y2="66667"/>
                        <a14:backgroundMark x1="88971" y1="65385" x2="88971" y2="65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02" y="0"/>
            <a:ext cx="552934" cy="6342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810331F-3BF6-43F7-A9F5-7F17F210E5A9}"/>
              </a:ext>
            </a:extLst>
          </p:cNvPr>
          <p:cNvSpPr txBox="1"/>
          <p:nvPr/>
        </p:nvSpPr>
        <p:spPr>
          <a:xfrm>
            <a:off x="883036" y="86811"/>
            <a:ext cx="921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개요</a:t>
            </a:r>
            <a:endParaRPr lang="ko-KR" altLang="en-US" sz="2800" dirty="0">
              <a:solidFill>
                <a:schemeClr val="bg1"/>
              </a:solidFill>
              <a:latin typeface="모리스9" panose="020B0600000101010101" charset="-127"/>
              <a:ea typeface="모리스9" panose="020B0600000101010101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068038" y="2141956"/>
            <a:ext cx="3799733" cy="3833171"/>
            <a:chOff x="5949158" y="1083136"/>
            <a:chExt cx="3799733" cy="3833171"/>
          </a:xfrm>
        </p:grpSpPr>
        <p:grpSp>
          <p:nvGrpSpPr>
            <p:cNvPr id="21" name="그룹 20"/>
            <p:cNvGrpSpPr/>
            <p:nvPr/>
          </p:nvGrpSpPr>
          <p:grpSpPr>
            <a:xfrm>
              <a:off x="5949158" y="1083136"/>
              <a:ext cx="3799733" cy="3719907"/>
              <a:chOff x="6196195" y="2082045"/>
              <a:chExt cx="3799733" cy="37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96195" y="2082045"/>
                <a:ext cx="3799733" cy="3719907"/>
              </a:xfrm>
              <a:prstGeom prst="rect">
                <a:avLst/>
              </a:prstGeom>
            </p:spPr>
          </p:pic>
          <p:sp>
            <p:nvSpPr>
              <p:cNvPr id="7" name="직사각형 6"/>
              <p:cNvSpPr/>
              <p:nvPr/>
            </p:nvSpPr>
            <p:spPr>
              <a:xfrm>
                <a:off x="6529853" y="5452842"/>
                <a:ext cx="561827" cy="3274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0" name="그림 19" descr="클립아트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6AF6E20E-0CCA-43FE-90A1-2DBA81E79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56" b="96000" l="4000" r="90667">
                          <a14:foregroundMark x1="54667" y1="6667" x2="55111" y2="20889"/>
                          <a14:foregroundMark x1="56444" y1="3556" x2="56444" y2="3556"/>
                          <a14:foregroundMark x1="63111" y1="20000" x2="50222" y2="40000"/>
                          <a14:foregroundMark x1="50222" y1="40000" x2="49778" y2="40000"/>
                          <a14:foregroundMark x1="60889" y1="32444" x2="44889" y2="46667"/>
                          <a14:foregroundMark x1="43111" y1="25778" x2="54667" y2="48444"/>
                          <a14:foregroundMark x1="60889" y1="27556" x2="66222" y2="40000"/>
                          <a14:foregroundMark x1="71111" y1="32444" x2="68000" y2="41333"/>
                          <a14:foregroundMark x1="72889" y1="42667" x2="35556" y2="74667"/>
                          <a14:foregroundMark x1="35556" y1="74667" x2="25778" y2="94667"/>
                          <a14:foregroundMark x1="25778" y1="94667" x2="23556" y2="96000"/>
                          <a14:foregroundMark x1="4444" y1="95111" x2="4444" y2="95111"/>
                          <a14:foregroundMark x1="64889" y1="88444" x2="74667" y2="93778"/>
                          <a14:foregroundMark x1="69333" y1="96444" x2="69333" y2="96444"/>
                          <a14:foregroundMark x1="90667" y1="95111" x2="90667" y2="95111"/>
                          <a14:foregroundMark x1="41333" y1="51111" x2="41333" y2="51111"/>
                          <a14:foregroundMark x1="44000" y1="32444" x2="44000" y2="32444"/>
                          <a14:foregroundMark x1="57333" y1="46667" x2="57333" y2="46667"/>
                          <a14:foregroundMark x1="50222" y1="23556" x2="47111" y2="54667"/>
                          <a14:foregroundMark x1="48444" y1="32889" x2="48889" y2="50667"/>
                          <a14:foregroundMark x1="51111" y1="37778" x2="51111" y2="47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816" y="4286754"/>
              <a:ext cx="629553" cy="629553"/>
            </a:xfrm>
            <a:prstGeom prst="rect">
              <a:avLst/>
            </a:prstGeom>
          </p:spPr>
        </p:pic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6918960" y="2256575"/>
            <a:ext cx="2960226" cy="264930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18960" y="4896073"/>
            <a:ext cx="2960226" cy="89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0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  <a14:imgEffect>
                      <a14:saturation sat="70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 l="-5000" t="-5000" r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E777FCC-D299-4592-BEB7-B9E841C78400}"/>
              </a:ext>
            </a:extLst>
          </p:cNvPr>
          <p:cNvSpPr/>
          <p:nvPr/>
        </p:nvSpPr>
        <p:spPr>
          <a:xfrm>
            <a:off x="0" y="661737"/>
            <a:ext cx="12192000" cy="553452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모리스9" panose="020B0600000101010101" charset="-127"/>
              <a:ea typeface="모리스9" panose="020B0600000101010101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54C6F1B-BF52-4269-AB93-D26A0C75D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6618" y1="51923" x2="56618" y2="51923"/>
                        <a14:foregroundMark x1="79412" y1="49359" x2="79412" y2="49359"/>
                        <a14:foregroundMark x1="62500" y1="57051" x2="55882" y2="53205"/>
                        <a14:foregroundMark x1="73529" y1="38462" x2="69853" y2="69231"/>
                        <a14:foregroundMark x1="65441" y1="39744" x2="50735" y2="67308"/>
                        <a14:foregroundMark x1="80882" y1="58333" x2="60294" y2="67949"/>
                        <a14:foregroundMark x1="56618" y1="71154" x2="55147" y2="84615"/>
                        <a14:foregroundMark x1="67647" y1="78846" x2="83824" y2="85256"/>
                        <a14:backgroundMark x1="22794" y1="33974" x2="22794" y2="33974"/>
                        <a14:backgroundMark x1="23529" y1="32692" x2="23529" y2="32692"/>
                        <a14:backgroundMark x1="23529" y1="30769" x2="23529" y2="30769"/>
                        <a14:backgroundMark x1="23529" y1="29487" x2="23529" y2="29487"/>
                        <a14:backgroundMark x1="25735" y1="28205" x2="25735" y2="28205"/>
                        <a14:backgroundMark x1="42647" y1="26923" x2="42647" y2="26923"/>
                        <a14:backgroundMark x1="46324" y1="22436" x2="46324" y2="22436"/>
                        <a14:backgroundMark x1="50000" y1="19872" x2="55882" y2="18590"/>
                        <a14:backgroundMark x1="58088" y1="18590" x2="56618" y2="18590"/>
                        <a14:backgroundMark x1="56618" y1="18590" x2="56618" y2="18590"/>
                        <a14:backgroundMark x1="54412" y1="18590" x2="54412" y2="18590"/>
                        <a14:backgroundMark x1="69853" y1="26923" x2="69853" y2="26923"/>
                        <a14:backgroundMark x1="77941" y1="33974" x2="77941" y2="33974"/>
                        <a14:backgroundMark x1="82353" y1="36538" x2="82353" y2="36538"/>
                        <a14:backgroundMark x1="18382" y1="46795" x2="18382" y2="46795"/>
                        <a14:backgroundMark x1="18382" y1="43590" x2="18382" y2="43590"/>
                        <a14:backgroundMark x1="17647" y1="59615" x2="17647" y2="59615"/>
                        <a14:backgroundMark x1="18382" y1="55769" x2="18382" y2="55769"/>
                        <a14:backgroundMark x1="25735" y1="67949" x2="25735" y2="67949"/>
                        <a14:backgroundMark x1="91176" y1="80769" x2="91176" y2="80769"/>
                        <a14:backgroundMark x1="88235" y1="80769" x2="88235" y2="80769"/>
                        <a14:backgroundMark x1="82353" y1="75641" x2="82353" y2="75641"/>
                        <a14:backgroundMark x1="84559" y1="73718" x2="84559" y2="73718"/>
                        <a14:backgroundMark x1="85294" y1="71154" x2="85294" y2="71154"/>
                        <a14:backgroundMark x1="85294" y1="68590" x2="85294" y2="68590"/>
                        <a14:backgroundMark x1="86765" y1="67308" x2="86765" y2="67308"/>
                        <a14:backgroundMark x1="88235" y1="66667" x2="88235" y2="66667"/>
                        <a14:backgroundMark x1="88971" y1="65385" x2="88971" y2="65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02" y="0"/>
            <a:ext cx="552934" cy="6342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810331F-3BF6-43F7-A9F5-7F17F210E5A9}"/>
              </a:ext>
            </a:extLst>
          </p:cNvPr>
          <p:cNvSpPr txBox="1"/>
          <p:nvPr/>
        </p:nvSpPr>
        <p:spPr>
          <a:xfrm>
            <a:off x="883036" y="86811"/>
            <a:ext cx="921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개요</a:t>
            </a:r>
            <a:endParaRPr lang="ko-KR" altLang="en-US" sz="2800" dirty="0">
              <a:solidFill>
                <a:schemeClr val="bg1"/>
              </a:solidFill>
              <a:latin typeface="모리스9" panose="020B0600000101010101" charset="-127"/>
              <a:ea typeface="모리스9" panose="020B0600000101010101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437" y="1481919"/>
            <a:ext cx="2851704" cy="362924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/>
          <a:srcRect r="34493"/>
          <a:stretch/>
        </p:blipFill>
        <p:spPr>
          <a:xfrm>
            <a:off x="4873413" y="1481920"/>
            <a:ext cx="2433110" cy="36292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D3FB76E-AB17-45EC-8639-EC81FF262558}"/>
              </a:ext>
            </a:extLst>
          </p:cNvPr>
          <p:cNvSpPr txBox="1"/>
          <p:nvPr/>
        </p:nvSpPr>
        <p:spPr>
          <a:xfrm>
            <a:off x="1909995" y="5223464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00FF00"/>
                </a:solidFill>
                <a:latin typeface="모리스9" panose="020B0600000101010101" charset="-127"/>
                <a:ea typeface="모리스9" panose="020B0600000101010101" charset="-127"/>
              </a:rPr>
              <a:t>2048</a:t>
            </a:r>
            <a:endParaRPr lang="ko-KR" altLang="en-US" sz="4000" dirty="0">
              <a:solidFill>
                <a:srgbClr val="00FF00"/>
              </a:solidFill>
              <a:latin typeface="모리스9" panose="020B0600000101010101" charset="-127"/>
              <a:ea typeface="모리스9" panose="020B0600000101010101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3FB76E-AB17-45EC-8639-EC81FF262558}"/>
              </a:ext>
            </a:extLst>
          </p:cNvPr>
          <p:cNvSpPr txBox="1"/>
          <p:nvPr/>
        </p:nvSpPr>
        <p:spPr>
          <a:xfrm>
            <a:off x="5343610" y="5254241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rgbClr val="00FF00"/>
                </a:solidFill>
                <a:latin typeface="모리스9" panose="020B0600000101010101" charset="-127"/>
                <a:ea typeface="모리스9" panose="020B0600000101010101" charset="-127"/>
              </a:rPr>
              <a:t>뱀 게임</a:t>
            </a:r>
            <a:endParaRPr lang="ko-KR" altLang="en-US" sz="3600" dirty="0">
              <a:solidFill>
                <a:srgbClr val="00FF00"/>
              </a:solidFill>
              <a:latin typeface="모리스9" panose="020B0600000101010101" charset="-127"/>
              <a:ea typeface="모리스9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3FB76E-AB17-45EC-8639-EC81FF262558}"/>
              </a:ext>
            </a:extLst>
          </p:cNvPr>
          <p:cNvSpPr txBox="1"/>
          <p:nvPr/>
        </p:nvSpPr>
        <p:spPr>
          <a:xfrm>
            <a:off x="8926329" y="5254241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rgbClr val="00FF00"/>
                </a:solidFill>
                <a:latin typeface="모리스9" panose="020B0600000101010101" charset="-127"/>
                <a:ea typeface="모리스9" panose="020B0600000101010101" charset="-127"/>
              </a:rPr>
              <a:t>두뇌의 벽</a:t>
            </a:r>
            <a:endParaRPr lang="ko-KR" altLang="en-US" sz="3600" dirty="0">
              <a:solidFill>
                <a:srgbClr val="00FF00"/>
              </a:solidFill>
              <a:latin typeface="모리스9" panose="020B0600000101010101" charset="-127"/>
              <a:ea typeface="모리스9" panose="020B0600000101010101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8795" y="1481918"/>
            <a:ext cx="3290978" cy="362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28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80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389AEFD-5959-4BBA-9028-D211BCB68DED}"/>
              </a:ext>
            </a:extLst>
          </p:cNvPr>
          <p:cNvSpPr/>
          <p:nvPr/>
        </p:nvSpPr>
        <p:spPr>
          <a:xfrm>
            <a:off x="0" y="634248"/>
            <a:ext cx="12192000" cy="553452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모리스9" panose="020B0600000101010101" charset="-127"/>
              <a:ea typeface="모리스9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4C6F1B-BF52-4269-AB93-D26A0C75D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6618" y1="51923" x2="56618" y2="51923"/>
                        <a14:foregroundMark x1="79412" y1="49359" x2="79412" y2="49359"/>
                        <a14:foregroundMark x1="62500" y1="57051" x2="55882" y2="53205"/>
                        <a14:foregroundMark x1="73529" y1="38462" x2="69853" y2="69231"/>
                        <a14:foregroundMark x1="65441" y1="39744" x2="50735" y2="67308"/>
                        <a14:foregroundMark x1="80882" y1="58333" x2="60294" y2="67949"/>
                        <a14:foregroundMark x1="56618" y1="71154" x2="55147" y2="84615"/>
                        <a14:foregroundMark x1="67647" y1="78846" x2="83824" y2="85256"/>
                        <a14:backgroundMark x1="22794" y1="33974" x2="22794" y2="33974"/>
                        <a14:backgroundMark x1="23529" y1="32692" x2="23529" y2="32692"/>
                        <a14:backgroundMark x1="23529" y1="30769" x2="23529" y2="30769"/>
                        <a14:backgroundMark x1="23529" y1="29487" x2="23529" y2="29487"/>
                        <a14:backgroundMark x1="25735" y1="28205" x2="25735" y2="28205"/>
                        <a14:backgroundMark x1="42647" y1="26923" x2="42647" y2="26923"/>
                        <a14:backgroundMark x1="46324" y1="22436" x2="46324" y2="22436"/>
                        <a14:backgroundMark x1="50000" y1="19872" x2="55882" y2="18590"/>
                        <a14:backgroundMark x1="58088" y1="18590" x2="56618" y2="18590"/>
                        <a14:backgroundMark x1="56618" y1="18590" x2="56618" y2="18590"/>
                        <a14:backgroundMark x1="54412" y1="18590" x2="54412" y2="18590"/>
                        <a14:backgroundMark x1="69853" y1="26923" x2="69853" y2="26923"/>
                        <a14:backgroundMark x1="77941" y1="33974" x2="77941" y2="33974"/>
                        <a14:backgroundMark x1="82353" y1="36538" x2="82353" y2="36538"/>
                        <a14:backgroundMark x1="18382" y1="46795" x2="18382" y2="46795"/>
                        <a14:backgroundMark x1="18382" y1="43590" x2="18382" y2="43590"/>
                        <a14:backgroundMark x1="17647" y1="59615" x2="17647" y2="59615"/>
                        <a14:backgroundMark x1="18382" y1="55769" x2="18382" y2="55769"/>
                        <a14:backgroundMark x1="25735" y1="67949" x2="25735" y2="67949"/>
                        <a14:backgroundMark x1="91176" y1="80769" x2="91176" y2="80769"/>
                        <a14:backgroundMark x1="88235" y1="80769" x2="88235" y2="80769"/>
                        <a14:backgroundMark x1="82353" y1="75641" x2="82353" y2="75641"/>
                        <a14:backgroundMark x1="84559" y1="73718" x2="84559" y2="73718"/>
                        <a14:backgroundMark x1="85294" y1="71154" x2="85294" y2="71154"/>
                        <a14:backgroundMark x1="85294" y1="68590" x2="85294" y2="68590"/>
                        <a14:backgroundMark x1="86765" y1="67308" x2="86765" y2="67308"/>
                        <a14:backgroundMark x1="88235" y1="66667" x2="88235" y2="66667"/>
                        <a14:backgroundMark x1="88971" y1="65385" x2="88971" y2="65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02" y="0"/>
            <a:ext cx="552934" cy="6342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10331F-3BF6-43F7-A9F5-7F17F210E5A9}"/>
              </a:ext>
            </a:extLst>
          </p:cNvPr>
          <p:cNvSpPr txBox="1"/>
          <p:nvPr/>
        </p:nvSpPr>
        <p:spPr>
          <a:xfrm>
            <a:off x="883036" y="86811"/>
            <a:ext cx="2144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개발 </a:t>
            </a:r>
            <a:r>
              <a:rPr lang="en-US" altLang="ko-KR" sz="2800" dirty="0" smtClean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- </a:t>
            </a:r>
            <a:r>
              <a:rPr lang="en-US" altLang="ko-KR" sz="2800" dirty="0" smtClean="0">
                <a:solidFill>
                  <a:srgbClr val="00FF00"/>
                </a:solidFill>
                <a:latin typeface="모리스9" panose="020B0600000101010101" charset="-127"/>
                <a:ea typeface="모리스9" panose="020B0600000101010101" charset="-127"/>
              </a:rPr>
              <a:t>2048</a:t>
            </a:r>
            <a:endParaRPr lang="ko-KR" altLang="en-US" sz="2800" dirty="0">
              <a:solidFill>
                <a:srgbClr val="00FF00"/>
              </a:solidFill>
              <a:latin typeface="모리스9" panose="020B0600000101010101" charset="-127"/>
              <a:ea typeface="모리스9" panose="020B060000010101010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/>
          <a:srcRect l="2242"/>
          <a:stretch/>
        </p:blipFill>
        <p:spPr>
          <a:xfrm>
            <a:off x="1695836" y="1436197"/>
            <a:ext cx="4119754" cy="39856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D857F7-49E9-484B-B5FD-F588198BF10F}"/>
              </a:ext>
            </a:extLst>
          </p:cNvPr>
          <p:cNvSpPr txBox="1"/>
          <p:nvPr/>
        </p:nvSpPr>
        <p:spPr>
          <a:xfrm>
            <a:off x="6649586" y="3620852"/>
            <a:ext cx="3895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- </a:t>
            </a:r>
            <a:r>
              <a:rPr lang="en-US" altLang="ko-KR" sz="2800" dirty="0" err="1" smtClean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Numpy</a:t>
            </a:r>
            <a:r>
              <a:rPr lang="en-US" altLang="ko-KR" sz="2800" dirty="0" smtClean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, _2048, </a:t>
            </a:r>
            <a:r>
              <a:rPr lang="en-US" altLang="ko-KR" sz="2800" dirty="0" err="1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P</a:t>
            </a:r>
            <a:r>
              <a:rPr lang="en-US" altLang="ko-KR" sz="2800" dirty="0" err="1" smtClean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ygame</a:t>
            </a:r>
            <a:endParaRPr lang="ko-KR" altLang="en-US" sz="2800" dirty="0">
              <a:solidFill>
                <a:schemeClr val="bg1"/>
              </a:solidFill>
              <a:latin typeface="모리스9" panose="020B0600000101010101" charset="-127"/>
              <a:ea typeface="모리스9" panose="020B0600000101010101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D857F7-49E9-484B-B5FD-F588198BF10F}"/>
              </a:ext>
            </a:extLst>
          </p:cNvPr>
          <p:cNvSpPr txBox="1"/>
          <p:nvPr/>
        </p:nvSpPr>
        <p:spPr>
          <a:xfrm>
            <a:off x="6649586" y="4372692"/>
            <a:ext cx="3206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- </a:t>
            </a:r>
            <a:r>
              <a:rPr lang="en-US" altLang="ko-KR" sz="2800" dirty="0" smtClean="0">
                <a:solidFill>
                  <a:srgbClr val="00FF00"/>
                </a:solidFill>
                <a:latin typeface="모리스9" panose="020B0600000101010101" charset="-127"/>
                <a:ea typeface="모리스9" panose="020B0600000101010101" charset="-127"/>
              </a:rPr>
              <a:t>Heuristic</a:t>
            </a:r>
            <a:r>
              <a:rPr lang="en-US" altLang="ko-KR" sz="2800" dirty="0" smtClean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알고리즘</a:t>
            </a:r>
            <a:endParaRPr lang="ko-KR" altLang="en-US" sz="2800" dirty="0">
              <a:solidFill>
                <a:schemeClr val="bg1"/>
              </a:solidFill>
              <a:latin typeface="모리스9" panose="020B0600000101010101" charset="-127"/>
              <a:ea typeface="모리스9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004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80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389AEFD-5959-4BBA-9028-D211BCB68DED}"/>
              </a:ext>
            </a:extLst>
          </p:cNvPr>
          <p:cNvSpPr/>
          <p:nvPr/>
        </p:nvSpPr>
        <p:spPr>
          <a:xfrm>
            <a:off x="0" y="661737"/>
            <a:ext cx="12192000" cy="553452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모리스9" panose="020B0600000101010101" charset="-127"/>
              <a:ea typeface="모리스9" panose="020B0600000101010101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4C6F1B-BF52-4269-AB93-D26A0C75D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6618" y1="51923" x2="56618" y2="51923"/>
                        <a14:foregroundMark x1="79412" y1="49359" x2="79412" y2="49359"/>
                        <a14:foregroundMark x1="62500" y1="57051" x2="55882" y2="53205"/>
                        <a14:foregroundMark x1="73529" y1="38462" x2="69853" y2="69231"/>
                        <a14:foregroundMark x1="65441" y1="39744" x2="50735" y2="67308"/>
                        <a14:foregroundMark x1="80882" y1="58333" x2="60294" y2="67949"/>
                        <a14:foregroundMark x1="56618" y1="71154" x2="55147" y2="84615"/>
                        <a14:foregroundMark x1="67647" y1="78846" x2="83824" y2="85256"/>
                        <a14:backgroundMark x1="22794" y1="33974" x2="22794" y2="33974"/>
                        <a14:backgroundMark x1="23529" y1="32692" x2="23529" y2="32692"/>
                        <a14:backgroundMark x1="23529" y1="30769" x2="23529" y2="30769"/>
                        <a14:backgroundMark x1="23529" y1="29487" x2="23529" y2="29487"/>
                        <a14:backgroundMark x1="25735" y1="28205" x2="25735" y2="28205"/>
                        <a14:backgroundMark x1="42647" y1="26923" x2="42647" y2="26923"/>
                        <a14:backgroundMark x1="46324" y1="22436" x2="46324" y2="22436"/>
                        <a14:backgroundMark x1="50000" y1="19872" x2="55882" y2="18590"/>
                        <a14:backgroundMark x1="58088" y1="18590" x2="56618" y2="18590"/>
                        <a14:backgroundMark x1="56618" y1="18590" x2="56618" y2="18590"/>
                        <a14:backgroundMark x1="54412" y1="18590" x2="54412" y2="18590"/>
                        <a14:backgroundMark x1="69853" y1="26923" x2="69853" y2="26923"/>
                        <a14:backgroundMark x1="77941" y1="33974" x2="77941" y2="33974"/>
                        <a14:backgroundMark x1="82353" y1="36538" x2="82353" y2="36538"/>
                        <a14:backgroundMark x1="18382" y1="46795" x2="18382" y2="46795"/>
                        <a14:backgroundMark x1="18382" y1="43590" x2="18382" y2="43590"/>
                        <a14:backgroundMark x1="17647" y1="59615" x2="17647" y2="59615"/>
                        <a14:backgroundMark x1="18382" y1="55769" x2="18382" y2="55769"/>
                        <a14:backgroundMark x1="25735" y1="67949" x2="25735" y2="67949"/>
                        <a14:backgroundMark x1="91176" y1="80769" x2="91176" y2="80769"/>
                        <a14:backgroundMark x1="88235" y1="80769" x2="88235" y2="80769"/>
                        <a14:backgroundMark x1="82353" y1="75641" x2="82353" y2="75641"/>
                        <a14:backgroundMark x1="84559" y1="73718" x2="84559" y2="73718"/>
                        <a14:backgroundMark x1="85294" y1="71154" x2="85294" y2="71154"/>
                        <a14:backgroundMark x1="85294" y1="68590" x2="85294" y2="68590"/>
                        <a14:backgroundMark x1="86765" y1="67308" x2="86765" y2="67308"/>
                        <a14:backgroundMark x1="88235" y1="66667" x2="88235" y2="66667"/>
                        <a14:backgroundMark x1="88971" y1="65385" x2="88971" y2="65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02" y="0"/>
            <a:ext cx="552934" cy="6342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10331F-3BF6-43F7-A9F5-7F17F210E5A9}"/>
              </a:ext>
            </a:extLst>
          </p:cNvPr>
          <p:cNvSpPr txBox="1"/>
          <p:nvPr/>
        </p:nvSpPr>
        <p:spPr>
          <a:xfrm>
            <a:off x="883036" y="86811"/>
            <a:ext cx="2144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모리스9" panose="020B0600000101010101" charset="-127"/>
                <a:ea typeface="모리스9" panose="020B0600000101010101" charset="-127"/>
                <a:cs typeface="+mn-cs"/>
              </a:rPr>
              <a:t>개발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모리스9" panose="020B0600000101010101" charset="-127"/>
                <a:ea typeface="모리스9" panose="020B0600000101010101" charset="-127"/>
                <a:cs typeface="+mn-cs"/>
              </a:rPr>
              <a:t>-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모리스9" panose="020B0600000101010101" charset="-127"/>
                <a:ea typeface="모리스9" panose="020B0600000101010101" charset="-127"/>
                <a:cs typeface="+mn-cs"/>
              </a:rPr>
              <a:t>2048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모리스9" panose="020B0600000101010101" charset="-127"/>
              <a:ea typeface="모리스9" panose="020B0600000101010101" charset="-127"/>
              <a:cs typeface="+mn-cs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366" y="1253331"/>
            <a:ext cx="4548554" cy="43513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6D857F7-49E9-484B-B5FD-F588198BF10F}"/>
              </a:ext>
            </a:extLst>
          </p:cNvPr>
          <p:cNvSpPr txBox="1"/>
          <p:nvPr/>
        </p:nvSpPr>
        <p:spPr>
          <a:xfrm>
            <a:off x="6507346" y="3549732"/>
            <a:ext cx="5434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dirty="0" smtClean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다음 턴에서</a:t>
            </a:r>
            <a:r>
              <a:rPr lang="ko-KR" altLang="en-US" sz="2800" dirty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 </a:t>
            </a:r>
            <a:r>
              <a:rPr lang="ko-KR" altLang="en-US" sz="2800" dirty="0" smtClean="0">
                <a:solidFill>
                  <a:srgbClr val="00FF00"/>
                </a:solidFill>
                <a:latin typeface="모리스9" panose="020B0600000101010101" charset="-127"/>
                <a:ea typeface="모리스9" panose="020B0600000101010101" charset="-127"/>
              </a:rPr>
              <a:t>더 큰 수</a:t>
            </a:r>
            <a:r>
              <a:rPr lang="ko-KR" altLang="en-US" sz="2800" dirty="0" smtClean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를 만들어라</a:t>
            </a:r>
            <a:r>
              <a:rPr lang="en-US" altLang="ko-KR" sz="2800" dirty="0" smtClean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857F7-49E9-484B-B5FD-F588198BF10F}"/>
              </a:ext>
            </a:extLst>
          </p:cNvPr>
          <p:cNvSpPr txBox="1"/>
          <p:nvPr/>
        </p:nvSpPr>
        <p:spPr>
          <a:xfrm>
            <a:off x="6507346" y="4240612"/>
            <a:ext cx="3671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2800" dirty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4096 + 4096 &gt; 4 + 4</a:t>
            </a:r>
            <a:endParaRPr lang="en-US" altLang="ko-KR" sz="2800" dirty="0" smtClean="0">
              <a:solidFill>
                <a:schemeClr val="bg1"/>
              </a:solidFill>
              <a:latin typeface="모리스9" panose="020B0600000101010101" charset="-127"/>
              <a:ea typeface="모리스9" panose="020B0600000101010101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66240" y="3129280"/>
            <a:ext cx="1686560" cy="863600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059808" y="3900232"/>
            <a:ext cx="867792" cy="1555688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20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80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389AEFD-5959-4BBA-9028-D211BCB68DED}"/>
              </a:ext>
            </a:extLst>
          </p:cNvPr>
          <p:cNvSpPr/>
          <p:nvPr/>
        </p:nvSpPr>
        <p:spPr>
          <a:xfrm>
            <a:off x="0" y="661737"/>
            <a:ext cx="12192000" cy="553452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모리스9" panose="020B0600000101010101" charset="-127"/>
              <a:ea typeface="모리스9" panose="020B0600000101010101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4C6F1B-BF52-4269-AB93-D26A0C75D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6618" y1="51923" x2="56618" y2="51923"/>
                        <a14:foregroundMark x1="79412" y1="49359" x2="79412" y2="49359"/>
                        <a14:foregroundMark x1="62500" y1="57051" x2="55882" y2="53205"/>
                        <a14:foregroundMark x1="73529" y1="38462" x2="69853" y2="69231"/>
                        <a14:foregroundMark x1="65441" y1="39744" x2="50735" y2="67308"/>
                        <a14:foregroundMark x1="80882" y1="58333" x2="60294" y2="67949"/>
                        <a14:foregroundMark x1="56618" y1="71154" x2="55147" y2="84615"/>
                        <a14:foregroundMark x1="67647" y1="78846" x2="83824" y2="85256"/>
                        <a14:backgroundMark x1="22794" y1="33974" x2="22794" y2="33974"/>
                        <a14:backgroundMark x1="23529" y1="32692" x2="23529" y2="32692"/>
                        <a14:backgroundMark x1="23529" y1="30769" x2="23529" y2="30769"/>
                        <a14:backgroundMark x1="23529" y1="29487" x2="23529" y2="29487"/>
                        <a14:backgroundMark x1="25735" y1="28205" x2="25735" y2="28205"/>
                        <a14:backgroundMark x1="42647" y1="26923" x2="42647" y2="26923"/>
                        <a14:backgroundMark x1="46324" y1="22436" x2="46324" y2="22436"/>
                        <a14:backgroundMark x1="50000" y1="19872" x2="55882" y2="18590"/>
                        <a14:backgroundMark x1="58088" y1="18590" x2="56618" y2="18590"/>
                        <a14:backgroundMark x1="56618" y1="18590" x2="56618" y2="18590"/>
                        <a14:backgroundMark x1="54412" y1="18590" x2="54412" y2="18590"/>
                        <a14:backgroundMark x1="69853" y1="26923" x2="69853" y2="26923"/>
                        <a14:backgroundMark x1="77941" y1="33974" x2="77941" y2="33974"/>
                        <a14:backgroundMark x1="82353" y1="36538" x2="82353" y2="36538"/>
                        <a14:backgroundMark x1="18382" y1="46795" x2="18382" y2="46795"/>
                        <a14:backgroundMark x1="18382" y1="43590" x2="18382" y2="43590"/>
                        <a14:backgroundMark x1="17647" y1="59615" x2="17647" y2="59615"/>
                        <a14:backgroundMark x1="18382" y1="55769" x2="18382" y2="55769"/>
                        <a14:backgroundMark x1="25735" y1="67949" x2="25735" y2="67949"/>
                        <a14:backgroundMark x1="91176" y1="80769" x2="91176" y2="80769"/>
                        <a14:backgroundMark x1="88235" y1="80769" x2="88235" y2="80769"/>
                        <a14:backgroundMark x1="82353" y1="75641" x2="82353" y2="75641"/>
                        <a14:backgroundMark x1="84559" y1="73718" x2="84559" y2="73718"/>
                        <a14:backgroundMark x1="85294" y1="71154" x2="85294" y2="71154"/>
                        <a14:backgroundMark x1="85294" y1="68590" x2="85294" y2="68590"/>
                        <a14:backgroundMark x1="86765" y1="67308" x2="86765" y2="67308"/>
                        <a14:backgroundMark x1="88235" y1="66667" x2="88235" y2="66667"/>
                        <a14:backgroundMark x1="88971" y1="65385" x2="88971" y2="65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02" y="0"/>
            <a:ext cx="552934" cy="6342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10331F-3BF6-43F7-A9F5-7F17F210E5A9}"/>
              </a:ext>
            </a:extLst>
          </p:cNvPr>
          <p:cNvSpPr txBox="1"/>
          <p:nvPr/>
        </p:nvSpPr>
        <p:spPr>
          <a:xfrm>
            <a:off x="883036" y="86811"/>
            <a:ext cx="2144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모리스9" panose="020B0600000101010101" charset="-127"/>
                <a:ea typeface="모리스9" panose="020B0600000101010101" charset="-127"/>
                <a:cs typeface="+mn-cs"/>
              </a:rPr>
              <a:t>개발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모리스9" panose="020B0600000101010101" charset="-127"/>
                <a:ea typeface="모리스9" panose="020B0600000101010101" charset="-127"/>
                <a:cs typeface="+mn-cs"/>
              </a:rPr>
              <a:t>-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모리스9" panose="020B0600000101010101" charset="-127"/>
                <a:ea typeface="모리스9" panose="020B0600000101010101" charset="-127"/>
                <a:cs typeface="+mn-cs"/>
              </a:rPr>
              <a:t>2048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모리스9" panose="020B0600000101010101" charset="-127"/>
              <a:ea typeface="모리스9" panose="020B0600000101010101" charset="-127"/>
              <a:cs typeface="+mn-cs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366" y="1253331"/>
            <a:ext cx="4548554" cy="43513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6D857F7-49E9-484B-B5FD-F588198BF10F}"/>
              </a:ext>
            </a:extLst>
          </p:cNvPr>
          <p:cNvSpPr txBox="1"/>
          <p:nvPr/>
        </p:nvSpPr>
        <p:spPr>
          <a:xfrm>
            <a:off x="6617286" y="3900232"/>
            <a:ext cx="38363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다음 </a:t>
            </a:r>
            <a:r>
              <a:rPr lang="ko-KR" altLang="en-US" sz="2800" dirty="0" smtClean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턴에서</a:t>
            </a:r>
            <a:endParaRPr lang="en-US" altLang="ko-KR" sz="2800" dirty="0" smtClean="0">
              <a:solidFill>
                <a:schemeClr val="bg1"/>
              </a:solidFill>
              <a:latin typeface="모리스9" panose="020B0600000101010101" charset="-127"/>
              <a:ea typeface="모리스9" panose="020B0600000101010101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   </a:t>
            </a:r>
            <a:r>
              <a:rPr lang="ko-KR" altLang="en-US" sz="2800" dirty="0" smtClean="0">
                <a:solidFill>
                  <a:srgbClr val="00FF00"/>
                </a:solidFill>
                <a:latin typeface="모리스9" panose="020B0600000101010101" charset="-127"/>
                <a:ea typeface="모리스9" panose="020B0600000101010101" charset="-127"/>
              </a:rPr>
              <a:t>빈칸</a:t>
            </a:r>
            <a:r>
              <a:rPr lang="ko-KR" altLang="en-US" sz="2800" dirty="0" smtClean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을 </a:t>
            </a:r>
            <a:r>
              <a:rPr lang="ko-KR" altLang="en-US" sz="2800" dirty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많이 만들어라</a:t>
            </a:r>
            <a:r>
              <a:rPr lang="en-US" altLang="ko-KR" sz="2800" dirty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!</a:t>
            </a:r>
            <a:endParaRPr lang="en-US" altLang="ko-KR" sz="2800" dirty="0" smtClean="0">
              <a:solidFill>
                <a:schemeClr val="bg1"/>
              </a:solidFill>
              <a:latin typeface="모리스9" panose="020B0600000101010101" charset="-127"/>
              <a:ea typeface="모리스9" panose="020B0600000101010101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66240" y="3129280"/>
            <a:ext cx="1686560" cy="863600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059808" y="3900232"/>
            <a:ext cx="867792" cy="1555688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4366" y="1253331"/>
            <a:ext cx="454855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9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80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389AEFD-5959-4BBA-9028-D211BCB68DED}"/>
              </a:ext>
            </a:extLst>
          </p:cNvPr>
          <p:cNvSpPr/>
          <p:nvPr/>
        </p:nvSpPr>
        <p:spPr>
          <a:xfrm>
            <a:off x="0" y="661737"/>
            <a:ext cx="12192000" cy="553452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모리스9" panose="020B0600000101010101" charset="-127"/>
              <a:ea typeface="모리스9" panose="020B0600000101010101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4C6F1B-BF52-4269-AB93-D26A0C75D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6618" y1="51923" x2="56618" y2="51923"/>
                        <a14:foregroundMark x1="79412" y1="49359" x2="79412" y2="49359"/>
                        <a14:foregroundMark x1="62500" y1="57051" x2="55882" y2="53205"/>
                        <a14:foregroundMark x1="73529" y1="38462" x2="69853" y2="69231"/>
                        <a14:foregroundMark x1="65441" y1="39744" x2="50735" y2="67308"/>
                        <a14:foregroundMark x1="80882" y1="58333" x2="60294" y2="67949"/>
                        <a14:foregroundMark x1="56618" y1="71154" x2="55147" y2="84615"/>
                        <a14:foregroundMark x1="67647" y1="78846" x2="83824" y2="85256"/>
                        <a14:backgroundMark x1="22794" y1="33974" x2="22794" y2="33974"/>
                        <a14:backgroundMark x1="23529" y1="32692" x2="23529" y2="32692"/>
                        <a14:backgroundMark x1="23529" y1="30769" x2="23529" y2="30769"/>
                        <a14:backgroundMark x1="23529" y1="29487" x2="23529" y2="29487"/>
                        <a14:backgroundMark x1="25735" y1="28205" x2="25735" y2="28205"/>
                        <a14:backgroundMark x1="42647" y1="26923" x2="42647" y2="26923"/>
                        <a14:backgroundMark x1="46324" y1="22436" x2="46324" y2="22436"/>
                        <a14:backgroundMark x1="50000" y1="19872" x2="55882" y2="18590"/>
                        <a14:backgroundMark x1="58088" y1="18590" x2="56618" y2="18590"/>
                        <a14:backgroundMark x1="56618" y1="18590" x2="56618" y2="18590"/>
                        <a14:backgroundMark x1="54412" y1="18590" x2="54412" y2="18590"/>
                        <a14:backgroundMark x1="69853" y1="26923" x2="69853" y2="26923"/>
                        <a14:backgroundMark x1="77941" y1="33974" x2="77941" y2="33974"/>
                        <a14:backgroundMark x1="82353" y1="36538" x2="82353" y2="36538"/>
                        <a14:backgroundMark x1="18382" y1="46795" x2="18382" y2="46795"/>
                        <a14:backgroundMark x1="18382" y1="43590" x2="18382" y2="43590"/>
                        <a14:backgroundMark x1="17647" y1="59615" x2="17647" y2="59615"/>
                        <a14:backgroundMark x1="18382" y1="55769" x2="18382" y2="55769"/>
                        <a14:backgroundMark x1="25735" y1="67949" x2="25735" y2="67949"/>
                        <a14:backgroundMark x1="91176" y1="80769" x2="91176" y2="80769"/>
                        <a14:backgroundMark x1="88235" y1="80769" x2="88235" y2="80769"/>
                        <a14:backgroundMark x1="82353" y1="75641" x2="82353" y2="75641"/>
                        <a14:backgroundMark x1="84559" y1="73718" x2="84559" y2="73718"/>
                        <a14:backgroundMark x1="85294" y1="71154" x2="85294" y2="71154"/>
                        <a14:backgroundMark x1="85294" y1="68590" x2="85294" y2="68590"/>
                        <a14:backgroundMark x1="86765" y1="67308" x2="86765" y2="67308"/>
                        <a14:backgroundMark x1="88235" y1="66667" x2="88235" y2="66667"/>
                        <a14:backgroundMark x1="88971" y1="65385" x2="88971" y2="65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02" y="0"/>
            <a:ext cx="552934" cy="6342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10331F-3BF6-43F7-A9F5-7F17F210E5A9}"/>
              </a:ext>
            </a:extLst>
          </p:cNvPr>
          <p:cNvSpPr txBox="1"/>
          <p:nvPr/>
        </p:nvSpPr>
        <p:spPr>
          <a:xfrm>
            <a:off x="883036" y="86811"/>
            <a:ext cx="2144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모리스9" panose="020B0600000101010101" charset="-127"/>
                <a:ea typeface="모리스9" panose="020B0600000101010101" charset="-127"/>
                <a:cs typeface="+mn-cs"/>
              </a:rPr>
              <a:t>개발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모리스9" panose="020B0600000101010101" charset="-127"/>
                <a:ea typeface="모리스9" panose="020B0600000101010101" charset="-127"/>
                <a:cs typeface="+mn-cs"/>
              </a:rPr>
              <a:t>-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모리스9" panose="020B0600000101010101" charset="-127"/>
                <a:ea typeface="모리스9" panose="020B0600000101010101" charset="-127"/>
                <a:cs typeface="+mn-cs"/>
              </a:rPr>
              <a:t>2048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모리스9" panose="020B0600000101010101" charset="-127"/>
              <a:ea typeface="모리스9" panose="020B0600000101010101" charset="-127"/>
              <a:cs typeface="+mn-cs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366" y="1253331"/>
            <a:ext cx="4548554" cy="43513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6D857F7-49E9-484B-B5FD-F588198BF10F}"/>
              </a:ext>
            </a:extLst>
          </p:cNvPr>
          <p:cNvSpPr txBox="1"/>
          <p:nvPr/>
        </p:nvSpPr>
        <p:spPr>
          <a:xfrm>
            <a:off x="6540704" y="4154856"/>
            <a:ext cx="3966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가장 큰 숫자는 </a:t>
            </a:r>
            <a:r>
              <a:rPr lang="ko-KR" altLang="en-US" sz="2800" dirty="0">
                <a:solidFill>
                  <a:srgbClr val="00FF00"/>
                </a:solidFill>
                <a:latin typeface="모리스9" panose="020B0600000101010101" charset="-127"/>
                <a:ea typeface="모리스9" panose="020B0600000101010101" charset="-127"/>
              </a:rPr>
              <a:t>구석</a:t>
            </a:r>
            <a:r>
              <a:rPr lang="ko-KR" altLang="en-US" sz="2800" dirty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에</a:t>
            </a:r>
            <a:r>
              <a:rPr lang="en-US" altLang="ko-KR" sz="2800" dirty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!</a:t>
            </a:r>
            <a:endParaRPr lang="en-US" altLang="ko-KR" sz="2800" dirty="0" smtClean="0">
              <a:solidFill>
                <a:schemeClr val="bg1"/>
              </a:solidFill>
              <a:latin typeface="모리스9" panose="020B0600000101010101" charset="-127"/>
              <a:ea typeface="모리스9" panose="020B0600000101010101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66240" y="3129280"/>
            <a:ext cx="1686560" cy="863600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059808" y="3900232"/>
            <a:ext cx="867792" cy="1555688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903" y="1253331"/>
            <a:ext cx="4961793" cy="435133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509519" y="2485980"/>
            <a:ext cx="680721" cy="1506900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27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80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389AEFD-5959-4BBA-9028-D211BCB68DED}"/>
              </a:ext>
            </a:extLst>
          </p:cNvPr>
          <p:cNvSpPr/>
          <p:nvPr/>
        </p:nvSpPr>
        <p:spPr>
          <a:xfrm>
            <a:off x="0" y="661737"/>
            <a:ext cx="12192000" cy="553452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모리스9" panose="020B0600000101010101" charset="-127"/>
              <a:ea typeface="모리스9" panose="020B0600000101010101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4C6F1B-BF52-4269-AB93-D26A0C75D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6618" y1="51923" x2="56618" y2="51923"/>
                        <a14:foregroundMark x1="79412" y1="49359" x2="79412" y2="49359"/>
                        <a14:foregroundMark x1="62500" y1="57051" x2="55882" y2="53205"/>
                        <a14:foregroundMark x1="73529" y1="38462" x2="69853" y2="69231"/>
                        <a14:foregroundMark x1="65441" y1="39744" x2="50735" y2="67308"/>
                        <a14:foregroundMark x1="80882" y1="58333" x2="60294" y2="67949"/>
                        <a14:foregroundMark x1="56618" y1="71154" x2="55147" y2="84615"/>
                        <a14:foregroundMark x1="67647" y1="78846" x2="83824" y2="85256"/>
                        <a14:backgroundMark x1="22794" y1="33974" x2="22794" y2="33974"/>
                        <a14:backgroundMark x1="23529" y1="32692" x2="23529" y2="32692"/>
                        <a14:backgroundMark x1="23529" y1="30769" x2="23529" y2="30769"/>
                        <a14:backgroundMark x1="23529" y1="29487" x2="23529" y2="29487"/>
                        <a14:backgroundMark x1="25735" y1="28205" x2="25735" y2="28205"/>
                        <a14:backgroundMark x1="42647" y1="26923" x2="42647" y2="26923"/>
                        <a14:backgroundMark x1="46324" y1="22436" x2="46324" y2="22436"/>
                        <a14:backgroundMark x1="50000" y1="19872" x2="55882" y2="18590"/>
                        <a14:backgroundMark x1="58088" y1="18590" x2="56618" y2="18590"/>
                        <a14:backgroundMark x1="56618" y1="18590" x2="56618" y2="18590"/>
                        <a14:backgroundMark x1="54412" y1="18590" x2="54412" y2="18590"/>
                        <a14:backgroundMark x1="69853" y1="26923" x2="69853" y2="26923"/>
                        <a14:backgroundMark x1="77941" y1="33974" x2="77941" y2="33974"/>
                        <a14:backgroundMark x1="82353" y1="36538" x2="82353" y2="36538"/>
                        <a14:backgroundMark x1="18382" y1="46795" x2="18382" y2="46795"/>
                        <a14:backgroundMark x1="18382" y1="43590" x2="18382" y2="43590"/>
                        <a14:backgroundMark x1="17647" y1="59615" x2="17647" y2="59615"/>
                        <a14:backgroundMark x1="18382" y1="55769" x2="18382" y2="55769"/>
                        <a14:backgroundMark x1="25735" y1="67949" x2="25735" y2="67949"/>
                        <a14:backgroundMark x1="91176" y1="80769" x2="91176" y2="80769"/>
                        <a14:backgroundMark x1="88235" y1="80769" x2="88235" y2="80769"/>
                        <a14:backgroundMark x1="82353" y1="75641" x2="82353" y2="75641"/>
                        <a14:backgroundMark x1="84559" y1="73718" x2="84559" y2="73718"/>
                        <a14:backgroundMark x1="85294" y1="71154" x2="85294" y2="71154"/>
                        <a14:backgroundMark x1="85294" y1="68590" x2="85294" y2="68590"/>
                        <a14:backgroundMark x1="86765" y1="67308" x2="86765" y2="67308"/>
                        <a14:backgroundMark x1="88235" y1="66667" x2="88235" y2="66667"/>
                        <a14:backgroundMark x1="88971" y1="65385" x2="88971" y2="65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02" y="0"/>
            <a:ext cx="552934" cy="6342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10331F-3BF6-43F7-A9F5-7F17F210E5A9}"/>
              </a:ext>
            </a:extLst>
          </p:cNvPr>
          <p:cNvSpPr txBox="1"/>
          <p:nvPr/>
        </p:nvSpPr>
        <p:spPr>
          <a:xfrm>
            <a:off x="883036" y="86811"/>
            <a:ext cx="2144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모리스9" panose="020B0600000101010101" charset="-127"/>
                <a:ea typeface="모리스9" panose="020B0600000101010101" charset="-127"/>
                <a:cs typeface="+mn-cs"/>
              </a:rPr>
              <a:t>개발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모리스9" panose="020B0600000101010101" charset="-127"/>
                <a:ea typeface="모리스9" panose="020B0600000101010101" charset="-127"/>
                <a:cs typeface="+mn-cs"/>
              </a:rPr>
              <a:t>-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모리스9" panose="020B0600000101010101" charset="-127"/>
                <a:ea typeface="모리스9" panose="020B0600000101010101" charset="-127"/>
                <a:cs typeface="+mn-cs"/>
              </a:rPr>
              <a:t>2048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모리스9" panose="020B0600000101010101" charset="-127"/>
              <a:ea typeface="모리스9" panose="020B0600000101010101" charset="-127"/>
              <a:cs typeface="+mn-cs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366" y="1253331"/>
            <a:ext cx="4548554" cy="43513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6D857F7-49E9-484B-B5FD-F588198BF10F}"/>
              </a:ext>
            </a:extLst>
          </p:cNvPr>
          <p:cNvSpPr txBox="1"/>
          <p:nvPr/>
        </p:nvSpPr>
        <p:spPr>
          <a:xfrm>
            <a:off x="6617285" y="3900232"/>
            <a:ext cx="37289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인접한 타일의 </a:t>
            </a:r>
            <a:r>
              <a:rPr lang="ko-KR" altLang="en-US" sz="2800" dirty="0" smtClean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숫자가</a:t>
            </a:r>
            <a:endParaRPr lang="en-US" altLang="ko-KR" sz="2800" dirty="0" smtClean="0">
              <a:solidFill>
                <a:schemeClr val="bg1"/>
              </a:solidFill>
              <a:latin typeface="모리스9" panose="020B0600000101010101" charset="-127"/>
              <a:ea typeface="모리스9" panose="020B0600000101010101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   </a:t>
            </a:r>
            <a:r>
              <a:rPr lang="ko-KR" altLang="en-US" sz="2800" dirty="0" smtClean="0">
                <a:solidFill>
                  <a:srgbClr val="00FF00"/>
                </a:solidFill>
                <a:latin typeface="모리스9" panose="020B0600000101010101" charset="-127"/>
                <a:ea typeface="모리스9" panose="020B0600000101010101" charset="-127"/>
              </a:rPr>
              <a:t>비슷</a:t>
            </a:r>
            <a:r>
              <a:rPr lang="ko-KR" altLang="en-US" sz="2800" dirty="0" smtClean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할 </a:t>
            </a:r>
            <a:r>
              <a:rPr lang="ko-KR" altLang="en-US" sz="2800" dirty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수록 좋다</a:t>
            </a:r>
            <a:r>
              <a:rPr lang="en-US" altLang="ko-KR" sz="2800" dirty="0">
                <a:solidFill>
                  <a:schemeClr val="bg1"/>
                </a:solidFill>
                <a:latin typeface="모리스9" panose="020B0600000101010101" charset="-127"/>
                <a:ea typeface="모리스9" panose="020B0600000101010101" charset="-127"/>
              </a:rPr>
              <a:t>!</a:t>
            </a:r>
            <a:endParaRPr lang="en-US" altLang="ko-KR" sz="2800" dirty="0" smtClean="0">
              <a:solidFill>
                <a:schemeClr val="bg1"/>
              </a:solidFill>
              <a:latin typeface="모리스9" panose="020B0600000101010101" charset="-127"/>
              <a:ea typeface="모리스9" panose="020B0600000101010101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66240" y="3129280"/>
            <a:ext cx="1686560" cy="863600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059808" y="3900232"/>
            <a:ext cx="867792" cy="1555688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4366" y="1253331"/>
            <a:ext cx="4548553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8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맑은 고딕"/>
        <a:ea typeface="HY견고딕"/>
        <a:cs typeface=""/>
      </a:majorFont>
      <a:minorFont>
        <a:latin typeface="맑은 고딕"/>
        <a:ea typeface="HY견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</TotalTime>
  <Words>233</Words>
  <Application>Microsoft Office PowerPoint</Application>
  <PresentationFormat>와이드스크린</PresentationFormat>
  <Paragraphs>65</Paragraphs>
  <Slides>19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Press Start</vt:lpstr>
      <vt:lpstr>맑은 고딕</vt:lpstr>
      <vt:lpstr>Arial</vt:lpstr>
      <vt:lpstr>HY견고딕</vt:lpstr>
      <vt:lpstr>모리스9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서우석</dc:creator>
  <cp:lastModifiedBy>multicampus</cp:lastModifiedBy>
  <cp:revision>177</cp:revision>
  <dcterms:created xsi:type="dcterms:W3CDTF">2018-03-04T13:41:01Z</dcterms:created>
  <dcterms:modified xsi:type="dcterms:W3CDTF">2020-09-18T06:17:02Z</dcterms:modified>
</cp:coreProperties>
</file>